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722" r:id="rId2"/>
    <p:sldMasterId id="2147483668" r:id="rId3"/>
    <p:sldMasterId id="2147483674" r:id="rId4"/>
    <p:sldMasterId id="2147483648" r:id="rId5"/>
    <p:sldMasterId id="2147483684" r:id="rId6"/>
    <p:sldMasterId id="2147483697" r:id="rId7"/>
  </p:sldMasterIdLst>
  <p:notesMasterIdLst>
    <p:notesMasterId r:id="rId65"/>
  </p:notesMasterIdLst>
  <p:handoutMasterIdLst>
    <p:handoutMasterId r:id="rId66"/>
  </p:handoutMasterIdLst>
  <p:sldIdLst>
    <p:sldId id="424" r:id="rId8"/>
    <p:sldId id="461" r:id="rId9"/>
    <p:sldId id="483" r:id="rId10"/>
    <p:sldId id="463" r:id="rId11"/>
    <p:sldId id="485" r:id="rId12"/>
    <p:sldId id="464" r:id="rId13"/>
    <p:sldId id="465" r:id="rId14"/>
    <p:sldId id="466" r:id="rId15"/>
    <p:sldId id="486" r:id="rId16"/>
    <p:sldId id="487" r:id="rId17"/>
    <p:sldId id="468" r:id="rId18"/>
    <p:sldId id="469" r:id="rId19"/>
    <p:sldId id="489" r:id="rId20"/>
    <p:sldId id="459" r:id="rId21"/>
    <p:sldId id="491" r:id="rId22"/>
    <p:sldId id="492" r:id="rId23"/>
    <p:sldId id="493" r:id="rId24"/>
    <p:sldId id="471" r:id="rId25"/>
    <p:sldId id="484" r:id="rId26"/>
    <p:sldId id="462" r:id="rId27"/>
    <p:sldId id="494" r:id="rId28"/>
    <p:sldId id="455" r:id="rId29"/>
    <p:sldId id="457" r:id="rId30"/>
    <p:sldId id="456" r:id="rId31"/>
    <p:sldId id="444" r:id="rId32"/>
    <p:sldId id="496" r:id="rId33"/>
    <p:sldId id="435" r:id="rId34"/>
    <p:sldId id="497" r:id="rId35"/>
    <p:sldId id="446" r:id="rId36"/>
    <p:sldId id="498" r:id="rId37"/>
    <p:sldId id="460" r:id="rId38"/>
    <p:sldId id="495" r:id="rId39"/>
    <p:sldId id="441" r:id="rId40"/>
    <p:sldId id="499" r:id="rId41"/>
    <p:sldId id="440" r:id="rId42"/>
    <p:sldId id="500" r:id="rId43"/>
    <p:sldId id="439" r:id="rId44"/>
    <p:sldId id="452" r:id="rId45"/>
    <p:sldId id="449" r:id="rId46"/>
    <p:sldId id="501" r:id="rId47"/>
    <p:sldId id="474" r:id="rId48"/>
    <p:sldId id="502" r:id="rId49"/>
    <p:sldId id="506" r:id="rId50"/>
    <p:sldId id="475" r:id="rId51"/>
    <p:sldId id="476" r:id="rId52"/>
    <p:sldId id="477" r:id="rId53"/>
    <p:sldId id="503" r:id="rId54"/>
    <p:sldId id="479" r:id="rId55"/>
    <p:sldId id="507" r:id="rId56"/>
    <p:sldId id="480" r:id="rId57"/>
    <p:sldId id="478" r:id="rId58"/>
    <p:sldId id="481" r:id="rId59"/>
    <p:sldId id="482" r:id="rId60"/>
    <p:sldId id="508" r:id="rId61"/>
    <p:sldId id="509" r:id="rId62"/>
    <p:sldId id="504" r:id="rId63"/>
    <p:sldId id="505" r:id="rId64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4" autoAdjust="0"/>
    <p:restoredTop sz="88291" autoAdjust="0"/>
  </p:normalViewPr>
  <p:slideViewPr>
    <p:cSldViewPr snapToGrid="0">
      <p:cViewPr varScale="1">
        <p:scale>
          <a:sx n="99" d="100"/>
          <a:sy n="99" d="100"/>
        </p:scale>
        <p:origin x="734" y="82"/>
      </p:cViewPr>
      <p:guideLst>
        <p:guide orient="horz" pos="216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18/12/2025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18/12/2025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018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C00D-36E7-0D0C-40F1-4DB49D16E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68B7F5-BB6F-63E8-B8A3-D2DC9E69A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F6F8FA-BBF0-5208-00E0-F61960A3F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705CC-8588-5F6D-1279-242BBE94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534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A2158-F17B-729D-55F0-BDF76D16C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CFD803-8CFB-E9D7-9891-84543A208D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61A21-5FFE-E105-2202-30777F577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A0F63-FCC2-4043-CA77-3BC04433A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660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679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BE989-3FDA-2DCF-D807-BE91F4548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AD170-0E8D-0297-E013-015B147E1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60F77F-D969-CEFB-6317-05803CBA6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FD587-48E8-A106-50FA-4561AAD9F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207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4A215-45C1-6A15-709C-B181CE3A6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F8E53-C124-EE7F-DAC0-B5F9F3286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BFA6E-5667-97A2-4EB5-D328B2723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78871-8360-3F42-F419-B9C350396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651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A346E-3F93-CED5-F87D-2888091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96A77A-3CA5-A095-EAD8-3C8471EDB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7F19DB-139E-5DF9-3877-8027D1A17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D1556-527D-4CA9-F8F8-019BDE6B3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161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D47E4-1741-675E-EC4D-8E048B9C7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7EF75-C5AB-8B9C-E5AA-4509BBC7D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2291CB-920C-120A-D63D-0259CE4B4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8362B-AA2F-699D-3EFC-51AA577C4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878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4C648-1C61-70ED-69D0-227E43FFF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02878-0CFD-6E53-211D-8A5FF766F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77417B-105F-8800-D32F-DA88F89EF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5B196-13D9-E480-1C67-2F555C97D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580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EE7CE-FD97-2F56-EFD9-FE6B94874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1F1D42-3BDC-1516-441F-EDA96D38D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10E5B-B0B1-621B-4D81-71BBCF324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B64E3-9F3A-AAC3-F5AB-A38A611C69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792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DFAB2-86CA-4A0A-EBD2-594BEB4CA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492842-A368-1181-E444-61450FE93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CF6B66-4C6D-C9D3-04B5-414D3347F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D0F4F-EB7F-58D0-B8BB-1B13B5E44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0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66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0912513-725A-7B3D-7236-D9DF537BD4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66090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506687"/>
            <a:ext cx="8508999" cy="317961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1161" y="936839"/>
            <a:ext cx="8508999" cy="49768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73115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3133E1-5289-7056-E483-775294333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47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40305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E9EB89DB-0FCB-44DF-1F96-9A2EDDD7D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06846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9AEF4677-339F-8CA2-B0ED-473D9EA81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4565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3DC659F7-0024-9FCB-D753-C693EDA77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1830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B396E02D-F2E0-1B1F-A258-256C442E53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771076"/>
            <a:ext cx="9144000" cy="33724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02900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5FE9A9B3-89BF-F3DC-FA80-DEDD36A472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1121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FB6134F2-2761-390F-47D1-C1565FBC87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7837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858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extfeld 10">
            <a:extLst>
              <a:ext uri="{FF2B5EF4-FFF2-40B4-BE49-F238E27FC236}">
                <a16:creationId xmlns:a16="http://schemas.microsoft.com/office/drawing/2014/main" id="{154976A3-D458-EBF9-B242-F3440F1111AF}"/>
              </a:ext>
            </a:extLst>
          </p:cNvPr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bg1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bg1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0414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186CB456-4823-F0CE-7635-2DF9E971C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042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5AABF3B-2112-4303-BACC-C389E81E7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40E7229-04EE-4764-BC7E-F87916F4FA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96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4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24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tx2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tx2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tx2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16" r:id="rId3"/>
    <p:sldLayoutId id="2147483704" r:id="rId4"/>
    <p:sldLayoutId id="2147483714" r:id="rId5"/>
    <p:sldLayoutId id="2147483713" r:id="rId6"/>
    <p:sldLayoutId id="2147483712" r:id="rId7"/>
    <p:sldLayoutId id="2147483715" r:id="rId8"/>
    <p:sldLayoutId id="2147483657" r:id="rId9"/>
    <p:sldLayoutId id="2147483717" r:id="rId10"/>
    <p:sldLayoutId id="2147483711" r:id="rId11"/>
    <p:sldLayoutId id="2147483718" r:id="rId12"/>
    <p:sldLayoutId id="2147483703" r:id="rId13"/>
    <p:sldLayoutId id="2147483719" r:id="rId14"/>
    <p:sldLayoutId id="2147483653" r:id="rId15"/>
    <p:sldLayoutId id="2147483721" r:id="rId16"/>
    <p:sldLayoutId id="2147483656" r:id="rId17"/>
    <p:sldLayoutId id="2147483720" r:id="rId1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2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B39F-ACCB-FE86-2BFE-3A1E77DA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Methods of Uncertainty Quantification in Hydrology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E595D-041C-B25A-2A49-280F3AC1F9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r>
              <a:rPr lang="en-GB" dirty="0"/>
              <a:t>Assignment 1,2 &amp; 3: Parameter Optimization, Local Sensitivity Analysis</a:t>
            </a:r>
            <a:br>
              <a:rPr lang="en-GB" dirty="0"/>
            </a:br>
            <a:r>
              <a:rPr lang="en-GB" dirty="0"/>
              <a:t>&amp; Global Sensitivity Analysis</a:t>
            </a:r>
          </a:p>
          <a:p>
            <a:r>
              <a:rPr lang="en-GB" dirty="0"/>
              <a:t>Group 1: Adrien Thébault, Vincent Taneli Olander, Nafisa Raihana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45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9FB92-9DAD-28E0-8FD8-B209A63BC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D50DD07-90E6-F616-23BE-3E101B905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4CE1917-F23C-0BBB-EE20-771DF9F3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4723FC2-89F0-2D03-376F-625BEB28D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Snow Module – SNW_PMF</a:t>
            </a:r>
            <a:endParaRPr lang="en-US" dirty="0"/>
          </a:p>
        </p:txBody>
      </p:sp>
      <p:pic>
        <p:nvPicPr>
          <p:cNvPr id="16" name="Grafik 15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114DC92E-FE35-7872-FB01-D46A7E2589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" b="64446"/>
          <a:stretch>
            <a:fillRect/>
          </a:stretch>
        </p:blipFill>
        <p:spPr>
          <a:xfrm>
            <a:off x="5763670" y="2299822"/>
            <a:ext cx="3380330" cy="191645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A3F0793-DDB8-1A01-FD6B-4102DD5E017C}"/>
              </a:ext>
            </a:extLst>
          </p:cNvPr>
          <p:cNvSpPr txBox="1"/>
          <p:nvPr/>
        </p:nvSpPr>
        <p:spPr>
          <a:xfrm>
            <a:off x="95596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4213E95-C155-BEAD-FD24-20FA6933A933}"/>
              </a:ext>
            </a:extLst>
          </p:cNvPr>
          <p:cNvSpPr txBox="1"/>
          <p:nvPr/>
        </p:nvSpPr>
        <p:spPr>
          <a:xfrm>
            <a:off x="3914731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9142C23-A878-6F87-9FC9-22E8DFE75F85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Melt Air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(PMF)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contributes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endParaRPr lang="de-DE" sz="1400" dirty="0">
              <a:latin typeface="+mn-lt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2D02686-A02A-1D86-3997-8DF4D922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84" y="1968252"/>
            <a:ext cx="2577467" cy="257309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D12A4C1-7026-EE67-5088-E55431ADA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536" y="1700521"/>
            <a:ext cx="4008791" cy="4650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4B43457-3C5A-4EB6-5BED-8FF70DA9C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405" y="2111973"/>
            <a:ext cx="2803052" cy="23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66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7F9D2-FC3B-979B-27D5-27F809794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78D9197-F7F9-A986-2DE1-E48D5F106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062782-29A8-7E2B-03AE-D911257290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193E94-5C97-8E29-5553-B4F43227D1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9B0E8DB-CAD8-365A-7D4B-BBDEE74D0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C9C23A4-F995-D5E8-DE3B-349E783B7F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Snow Module Off – </a:t>
            </a:r>
            <a:r>
              <a:rPr lang="de-DE" dirty="0" err="1"/>
              <a:t>Optimization</a:t>
            </a:r>
            <a:r>
              <a:rPr lang="de-DE" dirty="0"/>
              <a:t> Part 1</a:t>
            </a:r>
            <a:endParaRPr lang="en-US" dirty="0"/>
          </a:p>
        </p:txBody>
      </p:sp>
      <p:pic>
        <p:nvPicPr>
          <p:cNvPr id="4" name="Inhaltsplatzhalter 7">
            <a:extLst>
              <a:ext uri="{FF2B5EF4-FFF2-40B4-BE49-F238E27FC236}">
                <a16:creationId xmlns:a16="http://schemas.microsoft.com/office/drawing/2014/main" id="{77AB30FA-2A15-1670-ECA9-9311812AD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2" y="1317416"/>
            <a:ext cx="3846206" cy="189361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4FE3B00-1888-097B-87C3-39D7A27A3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428" y="1317415"/>
            <a:ext cx="3846205" cy="189361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09EDF87-050F-3D7F-7A80-E5A812A53D71}"/>
              </a:ext>
            </a:extLst>
          </p:cNvPr>
          <p:cNvSpPr txBox="1"/>
          <p:nvPr/>
        </p:nvSpPr>
        <p:spPr>
          <a:xfrm>
            <a:off x="712164" y="3049664"/>
            <a:ext cx="384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Simulated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modul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off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2C0CF1C-4DB6-84BF-58D2-0AC49E8F1740}"/>
              </a:ext>
            </a:extLst>
          </p:cNvPr>
          <p:cNvSpPr txBox="1"/>
          <p:nvPr/>
        </p:nvSpPr>
        <p:spPr>
          <a:xfrm>
            <a:off x="4857382" y="3041163"/>
            <a:ext cx="384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Simulated</a:t>
            </a:r>
            <a:r>
              <a:rPr lang="de-DE" sz="1600" dirty="0"/>
              <a:t> </a:t>
            </a:r>
            <a:r>
              <a:rPr lang="de-DE" sz="1600" dirty="0" err="1"/>
              <a:t>Discharge</a:t>
            </a:r>
            <a:r>
              <a:rPr lang="de-DE" sz="1600" dirty="0"/>
              <a:t> – all </a:t>
            </a:r>
            <a:r>
              <a:rPr lang="de-DE" sz="1600" dirty="0" err="1"/>
              <a:t>modules</a:t>
            </a:r>
            <a:r>
              <a:rPr lang="de-DE" sz="1600" dirty="0"/>
              <a:t> 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733F042-0FE1-999C-A40E-DA4C62DB0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430" y="3627577"/>
            <a:ext cx="2477008" cy="62958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8F2F9F0-117A-AF62-1D94-5842C6D9D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450" y="3627577"/>
            <a:ext cx="2073510" cy="629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8F0430C-3FEA-4E09-E59C-6E4F39F9A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1828" y="1148731"/>
            <a:ext cx="1801460" cy="2144596"/>
          </a:xfrm>
          <a:prstGeom prst="rect">
            <a:avLst/>
          </a:prstGeom>
        </p:spPr>
      </p:pic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24212586-A183-DE76-81CF-FD25233E3D0B}"/>
              </a:ext>
            </a:extLst>
          </p:cNvPr>
          <p:cNvSpPr txBox="1">
            <a:spLocks/>
          </p:cNvSpPr>
          <p:nvPr/>
        </p:nvSpPr>
        <p:spPr>
          <a:xfrm>
            <a:off x="5026451" y="1192029"/>
            <a:ext cx="3472182" cy="349480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TT = -100°C</a:t>
            </a:r>
          </a:p>
          <a:p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AMF = PMF = 0</a:t>
            </a:r>
          </a:p>
          <a:p>
            <a:r>
              <a:rPr lang="de-DE" sz="1800" dirty="0" err="1"/>
              <a:t>Adapt</a:t>
            </a:r>
            <a:r>
              <a:rPr lang="de-DE" sz="1800" dirty="0"/>
              <a:t> </a:t>
            </a:r>
            <a:r>
              <a:rPr lang="de-DE" sz="1800" dirty="0" err="1"/>
              <a:t>bounds</a:t>
            </a:r>
            <a:r>
              <a:rPr lang="de-DE" sz="1800" dirty="0"/>
              <a:t> and </a:t>
            </a:r>
            <a:r>
              <a:rPr lang="de-DE" sz="1800" dirty="0" err="1"/>
              <a:t>run</a:t>
            </a:r>
            <a:r>
              <a:rPr lang="de-DE" sz="1800" dirty="0"/>
              <a:t> </a:t>
            </a:r>
            <a:r>
              <a:rPr lang="de-DE" sz="1800" dirty="0" err="1"/>
              <a:t>optimization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44521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E9D69-5F8D-CC44-8FA5-FC324FE43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7">
            <a:extLst>
              <a:ext uri="{FF2B5EF4-FFF2-40B4-BE49-F238E27FC236}">
                <a16:creationId xmlns:a16="http://schemas.microsoft.com/office/drawing/2014/main" id="{8BF05F9D-58E5-543A-2FEB-9DC258C7F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2" y="1317416"/>
            <a:ext cx="3846206" cy="189361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5D84A7-6195-A647-69ED-D22AC4E12C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C598BC7-1A4F-6757-99F1-0B3B270CB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515A458-0ACA-4D5E-DEE7-1B4EB73EE2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Snow Module Off – </a:t>
            </a:r>
            <a:r>
              <a:rPr lang="de-DE" dirty="0" err="1"/>
              <a:t>Optimization</a:t>
            </a:r>
            <a:r>
              <a:rPr lang="de-DE" dirty="0"/>
              <a:t> Part 2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EC812D4-9216-4B6C-7F91-F0DA6BE77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85" y="1256535"/>
            <a:ext cx="3428509" cy="20192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6542B85-32F9-1233-AED8-9DE2EA17F460}"/>
              </a:ext>
            </a:extLst>
          </p:cNvPr>
          <p:cNvSpPr txBox="1"/>
          <p:nvPr/>
        </p:nvSpPr>
        <p:spPr>
          <a:xfrm>
            <a:off x="618102" y="3211032"/>
            <a:ext cx="39691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Schenkenau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in Bavaria -&gt;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expect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peaky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implies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Interesting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at fast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74240AC-BB5E-F627-549C-012F44F80578}"/>
              </a:ext>
            </a:extLst>
          </p:cNvPr>
          <p:cNvSpPr/>
          <p:nvPr/>
        </p:nvSpPr>
        <p:spPr>
          <a:xfrm>
            <a:off x="1952964" y="1999130"/>
            <a:ext cx="786362" cy="5301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50BF74F-C080-25AD-5A90-490E9820CC62}"/>
              </a:ext>
            </a:extLst>
          </p:cNvPr>
          <p:cNvSpPr txBox="1"/>
          <p:nvPr/>
        </p:nvSpPr>
        <p:spPr>
          <a:xfrm>
            <a:off x="4785185" y="3235929"/>
            <a:ext cx="4183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High OFV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Poor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convergence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Snow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relevant</a:t>
            </a:r>
          </a:p>
        </p:txBody>
      </p:sp>
    </p:spTree>
    <p:extLst>
      <p:ext uri="{BB962C8B-B14F-4D97-AF65-F5344CB8AC3E}">
        <p14:creationId xmlns:p14="http://schemas.microsoft.com/office/powerpoint/2010/main" val="114567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A23E0-7551-98B9-3334-3E64017C6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65B61-7020-8213-426E-9CEA2CC86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38302C-3315-5E89-3A66-78CED0A6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96A5968-D952-4194-1445-CB1817DDC0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Upper Reservoir Module – All </a:t>
            </a:r>
            <a:r>
              <a:rPr lang="de-DE" dirty="0" err="1"/>
              <a:t>parameters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B297A2D-1C3C-B288-A069-A2E161B073F7}"/>
              </a:ext>
            </a:extLst>
          </p:cNvPr>
          <p:cNvSpPr txBox="1"/>
          <p:nvPr/>
        </p:nvSpPr>
        <p:spPr>
          <a:xfrm>
            <a:off x="311161" y="1152843"/>
            <a:ext cx="8677857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200" dirty="0">
                <a:latin typeface="+mn-lt"/>
              </a:rPr>
              <a:t>The URR </a:t>
            </a:r>
            <a:r>
              <a:rPr lang="de-DE" sz="1200" dirty="0" err="1">
                <a:latin typeface="+mn-lt"/>
              </a:rPr>
              <a:t>controls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the</a:t>
            </a:r>
            <a:r>
              <a:rPr lang="de-DE" sz="1200" dirty="0">
                <a:latin typeface="+mn-lt"/>
              </a:rPr>
              <a:t> fast </a:t>
            </a:r>
            <a:r>
              <a:rPr lang="de-DE" sz="1200" dirty="0" err="1">
                <a:latin typeface="+mn-lt"/>
              </a:rPr>
              <a:t>flow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only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if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threshold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depth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attained</a:t>
            </a:r>
            <a:endParaRPr lang="de-DE" sz="1200" dirty="0">
              <a:latin typeface="+mn-lt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0195CE-1C1B-20D7-89EF-85F3900D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68" y="1492849"/>
            <a:ext cx="1816051" cy="181296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585DBB4-634F-6E4B-0321-3EC23167E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413" y="1492848"/>
            <a:ext cx="1816052" cy="181296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D76E87B-8B07-211E-F2BA-F7243268A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739" y="1492848"/>
            <a:ext cx="1816052" cy="181296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88E63C2-F3D0-DB26-E52B-1B375B7F2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066" y="1484413"/>
            <a:ext cx="1816052" cy="181296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EA82B2A-7E32-EE78-7F8F-D558E85C9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528" y="3305817"/>
            <a:ext cx="1730476" cy="172753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899530D9-7B45-61E4-934A-8D84C3643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2799" y="3318173"/>
            <a:ext cx="1705721" cy="1702825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FFABA740-FD76-37BD-9D30-9E6D47EDB0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2469" y="3318174"/>
            <a:ext cx="1705721" cy="17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55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math equations on a grey background&#10;&#10;AI-generated content may be incorrect.">
            <a:extLst>
              <a:ext uri="{FF2B5EF4-FFF2-40B4-BE49-F238E27FC236}">
                <a16:creationId xmlns:a16="http://schemas.microsoft.com/office/drawing/2014/main" id="{2632B0B9-D58A-DFBA-592D-64F661D85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349" y="1246542"/>
            <a:ext cx="2755873" cy="207148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4DB839-848A-8F1B-D74F-87333E3F59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20AAF5-F852-FA1D-4D6A-A921CB9B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DBD0106-C1D6-7512-BD2D-9A5FE9132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Turning</a:t>
            </a:r>
            <a:r>
              <a:rPr lang="de-DE" dirty="0"/>
              <a:t> URR Module (fast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) off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AD66299-C0DD-03F1-D2F2-44A1C14020E2}"/>
              </a:ext>
            </a:extLst>
          </p:cNvPr>
          <p:cNvSpPr txBox="1"/>
          <p:nvPr/>
        </p:nvSpPr>
        <p:spPr>
          <a:xfrm>
            <a:off x="2263556" y="4181719"/>
            <a:ext cx="1757153" cy="277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NSE = 0.8874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1078653-3CF0-1450-1606-D6BC49CA3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350" y="3318022"/>
            <a:ext cx="2755873" cy="16158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WSR = 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URR_TDH​ = very large (≈1000)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TDR=0, NDR=0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ULC=1 </a:t>
            </a:r>
          </a:p>
          <a:p>
            <a:pPr lvl="0"/>
            <a:endParaRPr lang="en-DE" altLang="en-DE" sz="1100" dirty="0">
              <a:solidFill>
                <a:srgbClr val="000000"/>
              </a:solidFill>
            </a:endParaRP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Result: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PLN=RNF,Q_T=0,Q_N=0</a:t>
            </a:r>
            <a:endParaRPr lang="en-DE" altLang="en-DE" sz="1100" dirty="0"/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 acts as a pass-through to LRR, with no direct quickflow.</a:t>
            </a:r>
            <a:endParaRPr lang="en-DE" altLang="en-DE" sz="1100" dirty="0"/>
          </a:p>
        </p:txBody>
      </p:sp>
      <p:pic>
        <p:nvPicPr>
          <p:cNvPr id="10" name="Content Placeholder 5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E147C3EE-EE9F-DDE3-8AAA-BD8245B92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61" y="1815308"/>
            <a:ext cx="4758601" cy="236676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5030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E4A29-F4E1-14E2-8F3C-598E0C3E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E6BABF-695E-86B9-606B-1515BCFD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B306F08-F05C-A70E-0F32-BA3661F2F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05318A6-C9F1-4574-4855-F2B9C0C189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Lower Reservoir Module – LRR_DTH</a:t>
            </a:r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8819961-71C9-71F6-2049-31F9A586F4EA}"/>
              </a:ext>
            </a:extLst>
          </p:cNvPr>
          <p:cNvSpPr txBox="1"/>
          <p:nvPr/>
        </p:nvSpPr>
        <p:spPr>
          <a:xfrm>
            <a:off x="1011091" y="4537914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022383D-3745-5B46-0FFA-EFD0D28CEB7C}"/>
              </a:ext>
            </a:extLst>
          </p:cNvPr>
          <p:cNvSpPr txBox="1"/>
          <p:nvPr/>
        </p:nvSpPr>
        <p:spPr>
          <a:xfrm>
            <a:off x="4402277" y="453791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4E08E2-13B7-2286-904C-96ABCA78B3A5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Lower Reservoir Depth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gives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max.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endParaRPr lang="de-DE" sz="1400" dirty="0">
              <a:latin typeface="+mn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651BBA-592B-AFA3-756E-641A55E1F040}"/>
              </a:ext>
            </a:extLst>
          </p:cNvPr>
          <p:cNvSpPr txBox="1"/>
          <p:nvPr/>
        </p:nvSpPr>
        <p:spPr>
          <a:xfrm>
            <a:off x="703200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Internal Variables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9D034D6-212C-FD5A-8074-21DFC3E62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63" y="1706085"/>
            <a:ext cx="2836645" cy="283182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F5A04A0-5675-C126-530C-CDEF52596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798" y="1862827"/>
            <a:ext cx="3266579" cy="2518344"/>
          </a:xfrm>
          <a:prstGeom prst="rect">
            <a:avLst/>
          </a:prstGeom>
        </p:spPr>
      </p:pic>
      <p:pic>
        <p:nvPicPr>
          <p:cNvPr id="2" name="Grafik 1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63710C91-8B78-3C4E-07F6-187D149CBB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554" t="56803" r="-1107" b="32013"/>
          <a:stretch>
            <a:fillRect/>
          </a:stretch>
        </p:blipFill>
        <p:spPr>
          <a:xfrm>
            <a:off x="6199909" y="3863445"/>
            <a:ext cx="2944091" cy="48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69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9E266-7190-B674-0232-286932E44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DDF96C9-8324-FC5D-DFC4-BABA0829F2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A46C23-9652-4FCE-0169-4904844A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5B3AA09-A855-15AB-71F4-ADA89814E9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Lower Reservoir Module – LRR_DRE</a:t>
            </a:r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F33A208-719F-5CB0-FDC9-A5D5B49D63FE}"/>
              </a:ext>
            </a:extLst>
          </p:cNvPr>
          <p:cNvSpPr txBox="1"/>
          <p:nvPr/>
        </p:nvSpPr>
        <p:spPr>
          <a:xfrm>
            <a:off x="1011091" y="4537914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DD08243-FEEE-427B-D18C-522AD2D6F665}"/>
              </a:ext>
            </a:extLst>
          </p:cNvPr>
          <p:cNvSpPr txBox="1"/>
          <p:nvPr/>
        </p:nvSpPr>
        <p:spPr>
          <a:xfrm>
            <a:off x="4402277" y="453791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DEC158F-7731-C83B-26A2-4921804D31DA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Lower Reservoir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Efficieny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fraction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discharges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slow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baseflow</a:t>
            </a:r>
            <a:endParaRPr lang="de-DE" sz="1400" dirty="0">
              <a:latin typeface="+mn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8F1AB04-8310-061E-A71D-E06B74E9CF8A}"/>
              </a:ext>
            </a:extLst>
          </p:cNvPr>
          <p:cNvSpPr txBox="1"/>
          <p:nvPr/>
        </p:nvSpPr>
        <p:spPr>
          <a:xfrm>
            <a:off x="703200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Internal Variables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B87056-354D-2DAA-A2B8-672CF02B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429" y="1989497"/>
            <a:ext cx="3203317" cy="2469573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7C8AF959-2DB6-2EA8-F1E6-B7D01FB1BA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54" t="56803" r="-1107" b="32013"/>
          <a:stretch>
            <a:fillRect/>
          </a:stretch>
        </p:blipFill>
        <p:spPr>
          <a:xfrm>
            <a:off x="6199909" y="3863445"/>
            <a:ext cx="2944091" cy="4886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02F838A-6E5C-EC93-7165-8D3244DA9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47" y="1825886"/>
            <a:ext cx="2718945" cy="271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44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A2A02-BDFF-F643-D5BC-418A41148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D3CE07D-99C4-8F53-10C2-43171696F1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D70544A-178E-5A3D-5AA7-68611299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498DA9C-F924-2226-299B-FBB9D81958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Lower Reservoir Module – LRR_LCT</a:t>
            </a:r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B0BE715-1FEE-7E14-76B7-E95CD51011E3}"/>
              </a:ext>
            </a:extLst>
          </p:cNvPr>
          <p:cNvSpPr txBox="1"/>
          <p:nvPr/>
        </p:nvSpPr>
        <p:spPr>
          <a:xfrm>
            <a:off x="1011091" y="4537914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68B4EB3-DCE7-58CA-59FA-EFC10A70A005}"/>
              </a:ext>
            </a:extLst>
          </p:cNvPr>
          <p:cNvSpPr txBox="1"/>
          <p:nvPr/>
        </p:nvSpPr>
        <p:spPr>
          <a:xfrm>
            <a:off x="4402277" y="453791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1EED02F-BAAA-6C44-1B5C-63BC5122E07D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Lower Reservoir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Transfer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fraction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released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cannot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sz="1400" dirty="0">
              <a:latin typeface="+mn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A32ADDB-A292-948B-4FF5-10914D3C1FD7}"/>
              </a:ext>
            </a:extLst>
          </p:cNvPr>
          <p:cNvSpPr txBox="1"/>
          <p:nvPr/>
        </p:nvSpPr>
        <p:spPr>
          <a:xfrm>
            <a:off x="703200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Internal Variables</a:t>
            </a:r>
          </a:p>
        </p:txBody>
      </p:sp>
      <p:pic>
        <p:nvPicPr>
          <p:cNvPr id="9" name="Grafik 8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478EABF6-F8A4-5189-A802-C4C83A96E3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54" t="56803" r="-1107" b="32013"/>
          <a:stretch>
            <a:fillRect/>
          </a:stretch>
        </p:blipFill>
        <p:spPr>
          <a:xfrm>
            <a:off x="6199909" y="3863445"/>
            <a:ext cx="2944091" cy="488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2F841D4-C927-6361-E904-ECA53A667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03" y="1707817"/>
            <a:ext cx="2789234" cy="278449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BA3B90-541D-C464-27D5-DAB99F877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637" y="1814191"/>
            <a:ext cx="3335852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45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AB854-24BE-18C6-CEE1-838FBF666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439EE8-C3D1-FD46-1545-75D0A45582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61EB79A-1B2A-69DA-296A-129076D1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FFE6724-A66F-F2E3-05BB-BB2861791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Turning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Lower Reservoir off</a:t>
            </a:r>
            <a:endParaRPr lang="en-US" dirty="0"/>
          </a:p>
        </p:txBody>
      </p:sp>
      <p:pic>
        <p:nvPicPr>
          <p:cNvPr id="2" name="Content Placeholder 4" descr="A graph of a graph showing different types of data&#10;&#10;AI-generated content may be incorrect.">
            <a:extLst>
              <a:ext uri="{FF2B5EF4-FFF2-40B4-BE49-F238E27FC236}">
                <a16:creationId xmlns:a16="http://schemas.microsoft.com/office/drawing/2014/main" id="{E8DDF997-91A7-5DA6-425D-D59A25825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6" y="1821594"/>
            <a:ext cx="4093009" cy="1909534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2D7384-D0C5-A2EA-76EA-4F70AE29B6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0" y="1222525"/>
            <a:ext cx="8508999" cy="5053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—"/>
            </a:pPr>
            <a:r>
              <a:rPr lang="de-DE" dirty="0"/>
              <a:t>NSE: -0.1039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D6331488-18F1-8327-1234-23FD2BAADC65}"/>
              </a:ext>
            </a:extLst>
          </p:cNvPr>
          <p:cNvSpPr txBox="1"/>
          <p:nvPr/>
        </p:nvSpPr>
        <p:spPr>
          <a:xfrm>
            <a:off x="576517" y="3801427"/>
            <a:ext cx="81795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𝑄𝐿 = 𝐿𝑅𝑅_𝐷𝑇𝐻 × 𝐷𝑅𝐸                      </a:t>
            </a:r>
            <a:r>
              <a:rPr lang="en-DE" sz="1400" i="1" dirty="0">
                <a:effectLst/>
                <a:latin typeface="Helvetica" pitchFamily="2" charset="0"/>
              </a:rPr>
              <a:t>DRE = 0, ULC = 0, TDR = 1 (from the upper reservoir)                       </a:t>
            </a:r>
          </a:p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𝐿𝑅𝑅_𝐷𝑇𝐻 = 𝐿𝑅𝑅_𝐷𝑇𝐻 − 𝑄𝐿 </a:t>
            </a:r>
          </a:p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𝐿𝑅𝑅_𝐷𝑇𝐻 = 𝐿𝑅𝑅_𝐷𝑇𝐻 + 𝑃𝐿𝑁 </a:t>
            </a:r>
          </a:p>
        </p:txBody>
      </p:sp>
    </p:spTree>
    <p:extLst>
      <p:ext uri="{BB962C8B-B14F-4D97-AF65-F5344CB8AC3E}">
        <p14:creationId xmlns:p14="http://schemas.microsoft.com/office/powerpoint/2010/main" val="1576575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14CB35-F698-ADD2-D559-564F57030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177871"/>
            <a:ext cx="8508999" cy="35084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sz="1600" b="1" u="sng" dirty="0"/>
              <a:t>Problems </a:t>
            </a:r>
            <a:r>
              <a:rPr lang="de-DE" sz="1600" b="1" u="sng" dirty="0" err="1"/>
              <a:t>which</a:t>
            </a:r>
            <a:r>
              <a:rPr lang="de-DE" sz="1600" b="1" u="sng" dirty="0"/>
              <a:t> </a:t>
            </a:r>
            <a:r>
              <a:rPr lang="de-DE" sz="1600" b="1" u="sng" dirty="0" err="1"/>
              <a:t>had</a:t>
            </a:r>
            <a:r>
              <a:rPr lang="de-DE" sz="1600" b="1" u="sng" dirty="0"/>
              <a:t> </a:t>
            </a:r>
            <a:r>
              <a:rPr lang="de-DE" sz="1600" b="1" u="sng" dirty="0" err="1"/>
              <a:t>to</a:t>
            </a:r>
            <a:r>
              <a:rPr lang="de-DE" sz="1600" b="1" u="sng" dirty="0"/>
              <a:t> </a:t>
            </a:r>
            <a:r>
              <a:rPr lang="de-DE" sz="1600" b="1" u="sng" dirty="0" err="1"/>
              <a:t>be</a:t>
            </a:r>
            <a:r>
              <a:rPr lang="de-DE" sz="1600" b="1" u="sng" dirty="0"/>
              <a:t> </a:t>
            </a:r>
            <a:r>
              <a:rPr lang="de-DE" sz="1600" b="1" u="sng" dirty="0" err="1"/>
              <a:t>overcome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Differential Evolution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„optimal“ </a:t>
            </a:r>
            <a:r>
              <a:rPr lang="de-DE" dirty="0" err="1"/>
              <a:t>parameter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Adapt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initial code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convergence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Implement a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optimizer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Make</a:t>
            </a:r>
            <a:r>
              <a:rPr lang="de-DE" dirty="0"/>
              <a:t> sense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NSE and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do </a:t>
            </a:r>
            <a:r>
              <a:rPr lang="de-DE" dirty="0" err="1"/>
              <a:t>make</a:t>
            </a:r>
            <a:r>
              <a:rPr lang="de-DE" dirty="0"/>
              <a:t> sense and </a:t>
            </a:r>
            <a:r>
              <a:rPr lang="de-DE" dirty="0" err="1"/>
              <a:t>which</a:t>
            </a:r>
            <a:r>
              <a:rPr lang="de-DE" dirty="0"/>
              <a:t> not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Use </a:t>
            </a:r>
            <a:r>
              <a:rPr lang="de-DE" dirty="0" err="1"/>
              <a:t>of</a:t>
            </a:r>
            <a:r>
              <a:rPr lang="de-DE" dirty="0"/>
              <a:t> log </a:t>
            </a:r>
            <a:r>
              <a:rPr lang="de-DE" dirty="0" err="1"/>
              <a:t>scales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(internal variables and </a:t>
            </a:r>
            <a:r>
              <a:rPr lang="de-DE" dirty="0" err="1"/>
              <a:t>geographical</a:t>
            </a:r>
            <a:r>
              <a:rPr lang="de-DE" dirty="0"/>
              <a:t> </a:t>
            </a:r>
            <a:r>
              <a:rPr lang="de-DE" dirty="0" err="1"/>
              <a:t>catchment</a:t>
            </a:r>
            <a:r>
              <a:rPr lang="de-DE" dirty="0"/>
              <a:t> in a </a:t>
            </a:r>
            <a:r>
              <a:rPr lang="de-DE" dirty="0" err="1"/>
              <a:t>lumped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  <a:p>
            <a:pPr lvl="1" indent="0">
              <a:buNone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sz="1600" b="1" u="sng" dirty="0" err="1"/>
              <a:t>Conclusion</a:t>
            </a:r>
            <a:r>
              <a:rPr lang="de-DE" sz="1600" b="1" u="sng" dirty="0"/>
              <a:t> </a:t>
            </a:r>
            <a:r>
              <a:rPr lang="de-DE" sz="1600" b="1" u="sng" dirty="0" err="1"/>
              <a:t>for</a:t>
            </a:r>
            <a:r>
              <a:rPr lang="de-DE" sz="1600" b="1" u="sng" dirty="0"/>
              <a:t> </a:t>
            </a:r>
            <a:r>
              <a:rPr lang="de-DE" sz="1600" b="1" u="sng" dirty="0" err="1"/>
              <a:t>the</a:t>
            </a:r>
            <a:r>
              <a:rPr lang="de-DE" sz="1600" b="1" u="sng" dirty="0"/>
              <a:t> </a:t>
            </a:r>
            <a:r>
              <a:rPr lang="de-DE" sz="1600" b="1" u="sng" dirty="0" err="1"/>
              <a:t>next</a:t>
            </a:r>
            <a:r>
              <a:rPr lang="de-DE" sz="1600" b="1" u="sng" dirty="0"/>
              <a:t> </a:t>
            </a:r>
            <a:r>
              <a:rPr lang="de-DE" sz="1600" b="1" u="sng" dirty="0" err="1"/>
              <a:t>task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Not all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contribute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catchment</a:t>
            </a:r>
            <a:r>
              <a:rPr lang="de-DE" dirty="0"/>
              <a:t>, Lower Reservoir Module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role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With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a </a:t>
            </a:r>
            <a:r>
              <a:rPr lang="de-DE" dirty="0" err="1"/>
              <a:t>descend</a:t>
            </a:r>
            <a:r>
              <a:rPr lang="de-DE" dirty="0"/>
              <a:t> NSE and </a:t>
            </a:r>
            <a:r>
              <a:rPr lang="de-DE" dirty="0" err="1"/>
              <a:t>simulation</a:t>
            </a:r>
            <a:r>
              <a:rPr lang="de-DE" dirty="0"/>
              <a:t>.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Sensitivity</a:t>
            </a:r>
            <a:r>
              <a:rPr lang="de-DE" dirty="0"/>
              <a:t> Analysis </a:t>
            </a:r>
            <a:r>
              <a:rPr lang="de-DE" dirty="0" err="1"/>
              <a:t>useful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553CECC-F696-C201-66C3-A1A28406F9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EAFD0D6-048B-93AD-DEF3-C24B565BB5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and Reflexion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B1160621-6A95-295D-3698-39CCCE9C7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93688"/>
            <a:ext cx="8509000" cy="38100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957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DD98E-EE87-1B82-D916-3645AD605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8F0B-8F38-C752-9382-2D84CE02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1: Parameter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B505-F21B-7170-A99E-EFF043DEE7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6513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2E0B4-1947-ED8E-5FBF-961CBB27B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E188-2C21-3BC9-7D49-EFFCBD6A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2: Local 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EB33C-E324-4D63-4956-A305B4EDE9C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1184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E311C-CEFB-F993-55E9-28A7A6FBF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1C2485E-5F7F-68D8-D8C2-4EFC57138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Assignment</a:t>
            </a:r>
            <a:r>
              <a:rPr lang="de-DE" dirty="0"/>
              <a:t> 1: </a:t>
            </a:r>
            <a:r>
              <a:rPr lang="de-DE" dirty="0" err="1"/>
              <a:t>Found</a:t>
            </a:r>
            <a:r>
              <a:rPr lang="de-DE" dirty="0"/>
              <a:t> 18 optimal </a:t>
            </a:r>
            <a:r>
              <a:rPr lang="de-DE" dirty="0" err="1"/>
              <a:t>parameters</a:t>
            </a:r>
            <a:r>
              <a:rPr lang="de-DE" dirty="0"/>
              <a:t> (</a:t>
            </a:r>
            <a:r>
              <a:rPr lang="de-DE" dirty="0" err="1"/>
              <a:t>hopefully</a:t>
            </a:r>
            <a:r>
              <a:rPr lang="de-DE" dirty="0"/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Assignment</a:t>
            </a:r>
            <a:r>
              <a:rPr lang="de-DE" dirty="0"/>
              <a:t> 1: URR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sensitive, LRR and SNOW </a:t>
            </a:r>
            <a:r>
              <a:rPr lang="de-DE" dirty="0" err="1"/>
              <a:t>more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First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Dimension </a:t>
            </a:r>
            <a:r>
              <a:rPr lang="de-DE" dirty="0" err="1"/>
              <a:t>reduction</a:t>
            </a:r>
            <a:r>
              <a:rPr lang="de-DE" dirty="0"/>
              <a:t>,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varied</a:t>
            </a:r>
            <a:r>
              <a:rPr lang="de-DE" dirty="0"/>
              <a:t>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Expectation</a:t>
            </a:r>
            <a:r>
              <a:rPr lang="de-DE" dirty="0"/>
              <a:t>: </a:t>
            </a: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parabolic</a:t>
            </a:r>
            <a:r>
              <a:rPr lang="de-DE" dirty="0"/>
              <a:t> OFV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sense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Gut </a:t>
            </a:r>
            <a:r>
              <a:rPr lang="de-DE" dirty="0" err="1"/>
              <a:t>feeling</a:t>
            </a:r>
            <a:r>
              <a:rPr lang="de-DE" dirty="0"/>
              <a:t>: Not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vary</a:t>
            </a:r>
            <a:r>
              <a:rPr lang="de-DE" dirty="0"/>
              <a:t> 1 </a:t>
            </a:r>
            <a:r>
              <a:rPr lang="de-DE" dirty="0" err="1"/>
              <a:t>parameter</a:t>
            </a:r>
            <a:r>
              <a:rPr lang="de-DE" dirty="0"/>
              <a:t> in 18 </a:t>
            </a:r>
            <a:r>
              <a:rPr lang="de-DE" dirty="0" err="1"/>
              <a:t>dimensions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B029542-A00D-9357-60D3-386B035850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DB85D7-8877-63F5-737C-546FB8745D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u="sng" dirty="0" err="1"/>
              <a:t>Investigating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local</a:t>
            </a:r>
            <a:r>
              <a:rPr lang="de-DE" u="sng" dirty="0"/>
              <a:t> </a:t>
            </a:r>
            <a:r>
              <a:rPr lang="de-DE" u="sng" dirty="0" err="1"/>
              <a:t>sensitivity</a:t>
            </a:r>
            <a:r>
              <a:rPr lang="de-DE" u="sng" dirty="0"/>
              <a:t> </a:t>
            </a:r>
            <a:r>
              <a:rPr lang="de-DE" u="sng" dirty="0" err="1"/>
              <a:t>of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parameters</a:t>
            </a:r>
            <a:endParaRPr lang="de-DE" u="sng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5095F50-4632-0390-AAAE-92E65E83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2: Local Sensitivity Analysis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BABA0F6-0725-449E-E76E-E596FD00BC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Preconsiderations</a:t>
            </a:r>
            <a:endParaRPr lang="de-DE" dirty="0"/>
          </a:p>
        </p:txBody>
      </p:sp>
      <p:sp>
        <p:nvSpPr>
          <p:cNvPr id="8" name="AutoShape 2" descr="(PDF) Influence of Weighting factor and Crossover constant on the ...">
            <a:extLst>
              <a:ext uri="{FF2B5EF4-FFF2-40B4-BE49-F238E27FC236}">
                <a16:creationId xmlns:a16="http://schemas.microsoft.com/office/drawing/2014/main" id="{11CC636C-9F8D-5A94-F804-4621340F0A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787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CB5977-4FC5-5CAC-1DBE-DE8A9235D7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12348AB-AA60-E49C-8809-6E43701D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en-GB" dirty="0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6491042-C234-4DB7-8560-ED6EDD8642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Implementation</a:t>
            </a:r>
          </a:p>
        </p:txBody>
      </p:sp>
      <p:pic>
        <p:nvPicPr>
          <p:cNvPr id="15" name="Grafik 14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8BDD58B4-EA41-30C9-7F9C-FE98EAEB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980" y="1228352"/>
            <a:ext cx="4542481" cy="323071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65F5581-3C7A-E587-74EE-9E7DE9494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90" y="1228352"/>
            <a:ext cx="3429212" cy="32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73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ED8584-2B02-F82C-9EB0-1BDAE54738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AA87828-89F7-D11C-D987-76329D83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Assignemnt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8A3A41B-3DE8-3853-2CF8-C925AB9D6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 – 20% </a:t>
            </a:r>
            <a:r>
              <a:rPr lang="de-DE" dirty="0" err="1"/>
              <a:t>deviation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14B619-C4A0-1C79-254E-9E6E1A32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53" y="1111547"/>
            <a:ext cx="7176780" cy="38276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20A7EC1-F1D5-281D-3DF3-AE05AC0C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078" y="1195067"/>
            <a:ext cx="3942082" cy="29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38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EB2449-4D66-FE84-D659-E84A092A21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FC95F21-4A08-39B5-24A0-FD7C29D9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Assignement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en-GB" dirty="0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12C508E-1882-9FF5-05B4-C94FB3F186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 –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D4D15FC-009F-E08B-833E-F93B32A3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7" y="1055361"/>
            <a:ext cx="7381024" cy="39365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B4CB492-F6F5-4C2B-AF6B-6168E299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1079923"/>
            <a:ext cx="4050452" cy="30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5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EE89-3EB3-28AD-6447-1DCB7CA1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8125F3-BA20-0EA5-D729-A665DFD01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8708A-7BA9-6B16-CE07-AEFE09DE8C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86C95C-DA29-4FE1-074B-36BDBA703C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Fall/Melt Temperature Threshold</a:t>
            </a:r>
          </a:p>
        </p:txBody>
      </p:sp>
      <p:pic>
        <p:nvPicPr>
          <p:cNvPr id="13" name="Picture 12" descr="A graph with blue lines&#10;&#10;AI-generated content may be incorrect.">
            <a:extLst>
              <a:ext uri="{FF2B5EF4-FFF2-40B4-BE49-F238E27FC236}">
                <a16:creationId xmlns:a16="http://schemas.microsoft.com/office/drawing/2014/main" id="{261F6DA0-6B68-3E3E-626E-1EEB955C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457" y="1777652"/>
            <a:ext cx="3985608" cy="2391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E08B5-60A0-3147-02AE-982F54E0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46" y="4246745"/>
            <a:ext cx="5616484" cy="555925"/>
          </a:xfrm>
          <a:prstGeom prst="rect">
            <a:avLst/>
          </a:prstGeom>
        </p:spPr>
      </p:pic>
      <p:pic>
        <p:nvPicPr>
          <p:cNvPr id="5" name="Grafik 4" descr="Ein Bild, das Text, Kart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A23A5A99-DF23-E049-1292-F2E89488E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0" y="1088168"/>
            <a:ext cx="3435016" cy="2967164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290D4263-E7ED-D640-245F-E6972FBD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11" name="Grafik 10" descr="Ein Bild, das Reihe, Diagramm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12806C6D-C6FD-89D3-63E8-F6F7EBC8B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93" y="1224826"/>
            <a:ext cx="3730172" cy="55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58214-2098-5445-17EA-6F4107190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3F5F7-C026-E1FB-0D13-6C27931F8F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34F90-A623-AC05-BBCD-29A93F2C18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6F368E-B851-A821-DA56-E66031A3C9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Fall/Melt Temperature Threshold 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AEF41B08-9C76-D664-CABD-9EEBE69B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04EF103-27BF-97B6-B8D0-21C65D783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02" y="1392382"/>
            <a:ext cx="8691996" cy="289733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E01BC5E-2018-8957-8338-4069EE48BFB9}"/>
              </a:ext>
            </a:extLst>
          </p:cNvPr>
          <p:cNvSpPr txBox="1"/>
          <p:nvPr/>
        </p:nvSpPr>
        <p:spPr>
          <a:xfrm>
            <a:off x="4128654" y="4193213"/>
            <a:ext cx="134389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Credits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to</a:t>
            </a:r>
            <a:r>
              <a:rPr lang="de-DE" sz="1200" dirty="0">
                <a:latin typeface="+mn-lt"/>
              </a:rPr>
              <a:t> Group C</a:t>
            </a:r>
          </a:p>
        </p:txBody>
      </p:sp>
    </p:spTree>
    <p:extLst>
      <p:ext uri="{BB962C8B-B14F-4D97-AF65-F5344CB8AC3E}">
        <p14:creationId xmlns:p14="http://schemas.microsoft.com/office/powerpoint/2010/main" val="1922937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C05D8-B816-5B3A-D61A-E22AEAD0E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8B321-9AF6-FDE6-D4A8-4655F1466D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CBCFC5-18AC-68ED-FE46-318B784CE4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Discharge Rate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C1873AF0-8E83-CBB2-4DD5-3B83EAFF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276" y="674270"/>
            <a:ext cx="2900052" cy="20633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EC2E05-DA38-1BC2-553D-1292F122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50" y="2781512"/>
            <a:ext cx="3577167" cy="2146300"/>
          </a:xfrm>
          <a:prstGeom prst="rect">
            <a:avLst/>
          </a:prstGeom>
        </p:spPr>
      </p:pic>
      <p:pic>
        <p:nvPicPr>
          <p:cNvPr id="9" name="Picture 8" descr="A group of black text&#10;&#10;AI-generated content may be incorrect.">
            <a:extLst>
              <a:ext uri="{FF2B5EF4-FFF2-40B4-BE49-F238E27FC236}">
                <a16:creationId xmlns:a16="http://schemas.microsoft.com/office/drawing/2014/main" id="{007D1CB5-261B-5F00-5759-8146B1CF0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48" y="4034436"/>
            <a:ext cx="2192653" cy="849267"/>
          </a:xfrm>
          <a:prstGeom prst="rect">
            <a:avLst/>
          </a:prstGeom>
        </p:spPr>
      </p:pic>
      <p:pic>
        <p:nvPicPr>
          <p:cNvPr id="7" name="Grafik 6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D74B790B-DF8D-B11B-FD58-3BCC16D19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66" y="1091132"/>
            <a:ext cx="3389513" cy="2961235"/>
          </a:xfrm>
          <a:prstGeom prst="rect">
            <a:avLst/>
          </a:prstGeom>
        </p:spPr>
      </p:pic>
      <p:sp>
        <p:nvSpPr>
          <p:cNvPr id="15" name="Titel 5">
            <a:extLst>
              <a:ext uri="{FF2B5EF4-FFF2-40B4-BE49-F238E27FC236}">
                <a16:creationId xmlns:a16="http://schemas.microsoft.com/office/drawing/2014/main" id="{76ADAA82-DB9A-1416-94DD-B2170474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619790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BA9F5-5E2E-992F-8862-6772F812E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C319B9-C1AC-B720-7060-50A03EB711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5B791-6C1E-AABD-0693-6804AAE16F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B5B5BC-2534-29B4-CC13-4B240C695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Discharge Rate</a:t>
            </a:r>
          </a:p>
        </p:txBody>
      </p:sp>
      <p:sp>
        <p:nvSpPr>
          <p:cNvPr id="15" name="Titel 5">
            <a:extLst>
              <a:ext uri="{FF2B5EF4-FFF2-40B4-BE49-F238E27FC236}">
                <a16:creationId xmlns:a16="http://schemas.microsoft.com/office/drawing/2014/main" id="{52986E8E-2653-CCD8-E5F6-4A1E8A52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7383DE-8390-F4B0-5A45-03562027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36" y="1347931"/>
            <a:ext cx="8388927" cy="279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60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FEBE1-A9CC-B4C6-A0F6-B7030081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8AE52-EC4C-6062-875E-D3FBE3B39B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FD30D-A682-6CE2-3DB1-83860DB4A8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D287F-B76E-383E-FD6D-3BC9564621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Precipitation Melt Factor </a:t>
            </a:r>
          </a:p>
        </p:txBody>
      </p:sp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F6133EAE-4A6F-2EF2-A6A2-CA1B1B45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0" y="638511"/>
            <a:ext cx="3265009" cy="22200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C896E0-2C94-8010-CCAF-331A6BA68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34" y="2858532"/>
            <a:ext cx="3530600" cy="21183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A2805B-95D1-0A54-4185-588DF8031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66" y="4017304"/>
            <a:ext cx="3999911" cy="395915"/>
          </a:xfrm>
          <a:prstGeom prst="rect">
            <a:avLst/>
          </a:prstGeom>
        </p:spPr>
      </p:pic>
      <p:pic>
        <p:nvPicPr>
          <p:cNvPr id="8" name="Grafik 7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1FD55345-E661-0CDB-1AD4-D147814B7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41" y="1125505"/>
            <a:ext cx="3265009" cy="2892490"/>
          </a:xfrm>
          <a:prstGeom prst="rect">
            <a:avLst/>
          </a:prstGeom>
        </p:spPr>
      </p:pic>
      <p:sp>
        <p:nvSpPr>
          <p:cNvPr id="10" name="Titel 5">
            <a:extLst>
              <a:ext uri="{FF2B5EF4-FFF2-40B4-BE49-F238E27FC236}">
                <a16:creationId xmlns:a16="http://schemas.microsoft.com/office/drawing/2014/main" id="{A35951A7-536D-9D63-2400-56988FC93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72477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06456F2-9D93-EEC9-2936-288BC6655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18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in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bounds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4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modules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HBV001a </a:t>
            </a:r>
            <a:r>
              <a:rPr lang="de-DE" dirty="0" err="1"/>
              <a:t>model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Catchment</a:t>
            </a:r>
            <a:r>
              <a:rPr lang="de-DE" dirty="0"/>
              <a:t>: Bavaria, </a:t>
            </a:r>
            <a:r>
              <a:rPr lang="de-DE" dirty="0" err="1"/>
              <a:t>short</a:t>
            </a:r>
            <a:r>
              <a:rPr lang="de-DE" dirty="0"/>
              <a:t> time </a:t>
            </a:r>
            <a:r>
              <a:rPr lang="de-DE" dirty="0" err="1"/>
              <a:t>series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Differential Evolution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Gradient </a:t>
            </a:r>
            <a:r>
              <a:rPr lang="de-DE" dirty="0" err="1"/>
              <a:t>Based</a:t>
            </a:r>
            <a:r>
              <a:rPr lang="de-DE" dirty="0"/>
              <a:t> Optimizer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D37B11F-445B-9F68-46BF-9A05693800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F7BBD27-15AD-A687-C77B-409694D1B7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u="sng" dirty="0"/>
              <a:t>Understanding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model</a:t>
            </a:r>
            <a:r>
              <a:rPr lang="de-DE" u="sng" dirty="0"/>
              <a:t> and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optimization</a:t>
            </a:r>
            <a:r>
              <a:rPr lang="de-DE" u="sng" dirty="0"/>
              <a:t> </a:t>
            </a:r>
            <a:r>
              <a:rPr lang="de-DE" u="sng" dirty="0" err="1"/>
              <a:t>method</a:t>
            </a:r>
            <a:endParaRPr lang="de-DE" u="sng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D5566C-AB4E-4A5D-53AE-B66677AB5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1D1F8C8-E501-E500-EB5B-C57D909DF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Preconsiderations</a:t>
            </a:r>
            <a:endParaRPr lang="de-DE" dirty="0"/>
          </a:p>
        </p:txBody>
      </p:sp>
      <p:sp>
        <p:nvSpPr>
          <p:cNvPr id="8" name="AutoShape 2" descr="(PDF) Influence of Weighting factor and Crossover constant on the ...">
            <a:extLst>
              <a:ext uri="{FF2B5EF4-FFF2-40B4-BE49-F238E27FC236}">
                <a16:creationId xmlns:a16="http://schemas.microsoft.com/office/drawing/2014/main" id="{48B342D1-B8B2-DC74-D210-2944E21A2D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 descr="Ein Bild, das Diagramm, Kreis, Screenshot, Text enthält.&#10;&#10;KI-generierte Inhalte können fehlerhaft sein.">
            <a:extLst>
              <a:ext uri="{FF2B5EF4-FFF2-40B4-BE49-F238E27FC236}">
                <a16:creationId xmlns:a16="http://schemas.microsoft.com/office/drawing/2014/main" id="{DCA85149-C297-B92D-8412-001EDF042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239" y="1727829"/>
            <a:ext cx="3701311" cy="29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18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2B2B3-1015-22F9-8C77-01E128503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59B71-96C5-C218-EA90-E3AC20003F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91FCF-FD6D-66CF-94D8-5E4E8745E0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C14DE6-72D7-5835-CF65-35966CF72E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Precipitation Melt Factor </a:t>
            </a:r>
          </a:p>
        </p:txBody>
      </p:sp>
      <p:sp>
        <p:nvSpPr>
          <p:cNvPr id="10" name="Titel 5">
            <a:extLst>
              <a:ext uri="{FF2B5EF4-FFF2-40B4-BE49-F238E27FC236}">
                <a16:creationId xmlns:a16="http://schemas.microsoft.com/office/drawing/2014/main" id="{567D9934-15E3-D921-1D92-A4C254214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33D27E4-3D55-04E1-FA30-0180396D9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0" y="1282002"/>
            <a:ext cx="8832839" cy="294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18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F4ACF7B-B47B-2032-129B-81A5F2192C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/>
                  <a:t>Describes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amount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rains</a:t>
                </a:r>
                <a:r>
                  <a:rPr lang="de-DE" dirty="0"/>
                  <a:t>,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melts</a:t>
                </a:r>
                <a:r>
                  <a:rPr lang="de-DE" dirty="0"/>
                  <a:t> </a:t>
                </a:r>
                <a:r>
                  <a:rPr lang="de-DE" dirty="0" err="1"/>
                  <a:t>faster</a:t>
                </a:r>
                <a:r>
                  <a:rPr lang="de-DE" dirty="0"/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 err="1"/>
                  <a:t>We</a:t>
                </a:r>
                <a:r>
                  <a:rPr lang="de-DE" dirty="0"/>
                  <a:t> still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in form </a:t>
                </a:r>
                <a:r>
                  <a:rPr lang="de-DE" dirty="0" err="1"/>
                  <a:t>of</a:t>
                </a:r>
                <a:r>
                  <a:rPr lang="de-DE" dirty="0"/>
                  <a:t> rain </a:t>
                </a:r>
                <a:r>
                  <a:rPr lang="de-DE" dirty="0" err="1"/>
                  <a:t>increases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/>
                  <a:t>Suggestion: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𝑃𝑀𝐹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𝑃𝑃𝑇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𝐷𝑇𝐻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/>
                  <a:t> PMF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play</a:t>
                </a:r>
                <a:r>
                  <a:rPr lang="de-DE" dirty="0"/>
                  <a:t> a </a:t>
                </a:r>
                <a:r>
                  <a:rPr lang="de-DE" dirty="0" err="1"/>
                  <a:t>role</a:t>
                </a:r>
                <a:r>
                  <a:rPr lang="de-DE" dirty="0"/>
                  <a:t> </a:t>
                </a:r>
                <a:r>
                  <a:rPr lang="de-DE" dirty="0" err="1"/>
                  <a:t>anymore</a:t>
                </a:r>
                <a:endParaRPr lang="de-DE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</a:t>
                </a:r>
                <a:r>
                  <a:rPr lang="de-DE" dirty="0" err="1"/>
                  <a:t>small</a:t>
                </a:r>
                <a:r>
                  <a:rPr lang="de-DE" dirty="0"/>
                  <a:t> but SNW_DTH high =&gt; </a:t>
                </a:r>
                <a:r>
                  <a:rPr lang="de-DE" dirty="0" err="1"/>
                  <a:t>less</a:t>
                </a:r>
                <a:r>
                  <a:rPr lang="de-DE" dirty="0"/>
                  <a:t> </a:t>
                </a:r>
                <a:r>
                  <a:rPr lang="de-DE" dirty="0" err="1"/>
                  <a:t>contribution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MELT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high(</a:t>
                </a:r>
                <a:r>
                  <a:rPr lang="de-DE" dirty="0" err="1"/>
                  <a:t>low</a:t>
                </a:r>
                <a:r>
                  <a:rPr lang="de-DE" dirty="0"/>
                  <a:t>) and SNW_DTH high(</a:t>
                </a:r>
                <a:r>
                  <a:rPr lang="de-DE" dirty="0" err="1"/>
                  <a:t>low</a:t>
                </a:r>
                <a:r>
                  <a:rPr lang="de-DE" dirty="0"/>
                  <a:t>) , i.e. </a:t>
                </a:r>
                <a:r>
                  <a:rPr lang="de-DE" dirty="0" err="1"/>
                  <a:t>the</a:t>
                </a:r>
                <a:r>
                  <a:rPr lang="de-DE" dirty="0"/>
                  <a:t> same =&gt;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around</a:t>
                </a:r>
                <a:r>
                  <a:rPr lang="de-DE" dirty="0"/>
                  <a:t> 1, i.e. PPT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whole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instantely</a:t>
                </a:r>
                <a:r>
                  <a:rPr lang="de-DE" dirty="0"/>
                  <a:t> (PPT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affect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much</a:t>
                </a:r>
                <a:r>
                  <a:rPr lang="de-DE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high and SNW_DTH </a:t>
                </a:r>
                <a:r>
                  <a:rPr lang="de-DE" dirty="0" err="1"/>
                  <a:t>small</a:t>
                </a:r>
                <a:r>
                  <a:rPr lang="de-DE" dirty="0"/>
                  <a:t> =&gt; </a:t>
                </a:r>
                <a:r>
                  <a:rPr lang="de-DE" dirty="0" err="1"/>
                  <a:t>faster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(</a:t>
                </a:r>
                <a:r>
                  <a:rPr lang="de-DE" dirty="0" err="1"/>
                  <a:t>think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muddy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in </a:t>
                </a:r>
                <a:r>
                  <a:rPr lang="de-DE" dirty="0" err="1"/>
                  <a:t>February</a:t>
                </a:r>
                <a:r>
                  <a:rPr lang="de-DE" dirty="0"/>
                  <a:t>/March)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SNW_DTH = 0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devision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 and </a:t>
                </a:r>
                <a:r>
                  <a:rPr lang="de-DE" dirty="0" err="1"/>
                  <a:t>later</a:t>
                </a:r>
                <a:r>
                  <a:rPr lang="de-DE" dirty="0"/>
                  <a:t> on MIN(MLT,SNW_DTH) = SNW_DTH</a:t>
                </a: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F4ACF7B-B47B-2032-129B-81A5F2192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1408" b="-12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CEC613-4703-289E-D6DF-F1D534986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7DBE747-13BD-9B0B-9B9E-06A0A0899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sensitive </a:t>
            </a:r>
            <a:r>
              <a:rPr lang="de-DE" dirty="0" err="1"/>
              <a:t>parameter</a:t>
            </a:r>
            <a:r>
              <a:rPr lang="de-DE" dirty="0"/>
              <a:t> not sensitive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A0A2A1D-DF77-FE65-78F3-4630791ECD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Precipitation</a:t>
            </a:r>
            <a:r>
              <a:rPr lang="de-DE" dirty="0"/>
              <a:t> Melt </a:t>
            </a:r>
            <a:r>
              <a:rPr lang="de-DE" dirty="0" err="1"/>
              <a:t>Factor</a:t>
            </a:r>
            <a:r>
              <a:rPr lang="de-DE" dirty="0"/>
              <a:t> (PMF)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84F29C-517F-8C1E-2D5B-21CD5288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19" y="1554095"/>
            <a:ext cx="5430961" cy="6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94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420770B-1CAD-F2FD-D025-59DE7D8396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C6482EE-FE56-D7A4-BAF7-CFD899A9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sensitive </a:t>
            </a:r>
            <a:r>
              <a:rPr lang="de-DE" dirty="0" err="1"/>
              <a:t>parameter</a:t>
            </a:r>
            <a:r>
              <a:rPr lang="de-DE" dirty="0"/>
              <a:t> not sensitive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09D9A4-1EB8-4F63-7CAF-AF7A5DC760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Precipitation</a:t>
            </a:r>
            <a:r>
              <a:rPr lang="de-DE" dirty="0"/>
              <a:t> Melt </a:t>
            </a:r>
            <a:r>
              <a:rPr lang="de-DE" dirty="0" err="1"/>
              <a:t>Factor</a:t>
            </a:r>
            <a:r>
              <a:rPr lang="de-DE" dirty="0"/>
              <a:t> (PMF) (20 % </a:t>
            </a:r>
            <a:r>
              <a:rPr lang="de-DE" dirty="0" err="1"/>
              <a:t>deviation</a:t>
            </a:r>
            <a:r>
              <a:rPr lang="de-DE" dirty="0"/>
              <a:t>)</a:t>
            </a:r>
          </a:p>
          <a:p>
            <a:endParaRPr lang="en-US" dirty="0"/>
          </a:p>
        </p:txBody>
      </p:sp>
      <p:pic>
        <p:nvPicPr>
          <p:cNvPr id="12" name="Grafik 1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AF73D446-C4C2-80DA-4B14-3486B0D27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47" y="3313810"/>
            <a:ext cx="2747609" cy="915870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0BC53D5-BA03-DCDE-63EB-AB4D6BBB8515}"/>
              </a:ext>
            </a:extLst>
          </p:cNvPr>
          <p:cNvCxnSpPr>
            <a:cxnSpLocks/>
            <a:stCxn id="18" idx="2"/>
            <a:endCxn id="12" idx="0"/>
          </p:cNvCxnSpPr>
          <p:nvPr/>
        </p:nvCxnSpPr>
        <p:spPr>
          <a:xfrm>
            <a:off x="1778652" y="2449218"/>
            <a:ext cx="0" cy="864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79936D2-C768-0EF0-5961-69E1F1CF1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47" y="1538863"/>
            <a:ext cx="2747609" cy="910355"/>
          </a:xfrm>
          <a:prstGeom prst="rect">
            <a:avLst/>
          </a:prstGeom>
        </p:spPr>
      </p:pic>
      <p:pic>
        <p:nvPicPr>
          <p:cNvPr id="24" name="Grafik 2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0B06F07C-B29A-8810-FF63-77D97344D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022" y="1132161"/>
            <a:ext cx="3671968" cy="1958383"/>
          </a:xfrm>
          <a:prstGeom prst="rect">
            <a:avLst/>
          </a:prstGeom>
        </p:spPr>
      </p:pic>
      <p:sp>
        <p:nvSpPr>
          <p:cNvPr id="25" name="Textplatzhalter 4">
            <a:extLst>
              <a:ext uri="{FF2B5EF4-FFF2-40B4-BE49-F238E27FC236}">
                <a16:creationId xmlns:a16="http://schemas.microsoft.com/office/drawing/2014/main" id="{E2422A9C-0035-76B7-2538-6FDF29CC9FE7}"/>
              </a:ext>
            </a:extLst>
          </p:cNvPr>
          <p:cNvSpPr txBox="1">
            <a:spLocks/>
          </p:cNvSpPr>
          <p:nvPr/>
        </p:nvSpPr>
        <p:spPr>
          <a:xfrm>
            <a:off x="3181815" y="1155619"/>
            <a:ext cx="1888949" cy="3214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1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E4BFC57-7E2E-D21D-F548-B4E627B44F86}"/>
              </a:ext>
            </a:extLst>
          </p:cNvPr>
          <p:cNvSpPr txBox="1"/>
          <p:nvPr/>
        </p:nvSpPr>
        <p:spPr>
          <a:xfrm>
            <a:off x="7488701" y="1926635"/>
            <a:ext cx="1316182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>
                <a:latin typeface="+mn-lt"/>
              </a:rPr>
              <a:t>With </a:t>
            </a:r>
            <a:r>
              <a:rPr lang="de-DE" sz="1100" dirty="0" err="1">
                <a:latin typeface="+mn-lt"/>
              </a:rPr>
              <a:t>rewritten</a:t>
            </a:r>
            <a:r>
              <a:rPr lang="de-DE" sz="1100" dirty="0">
                <a:latin typeface="+mn-lt"/>
              </a:rPr>
              <a:t> PMF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A81CB3-6E7E-A7E6-FC97-FA2500BEC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022" y="3216865"/>
            <a:ext cx="3671968" cy="1899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936DD8-30C7-A02C-3006-F0F42C09E5DF}"/>
              </a:ext>
            </a:extLst>
          </p:cNvPr>
          <p:cNvSpPr txBox="1"/>
          <p:nvPr/>
        </p:nvSpPr>
        <p:spPr>
          <a:xfrm>
            <a:off x="7510825" y="4078013"/>
            <a:ext cx="1390719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 err="1">
                <a:latin typeface="+mn-lt"/>
              </a:rPr>
              <a:t>Without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rewritten</a:t>
            </a:r>
            <a:r>
              <a:rPr lang="de-DE" sz="1100" dirty="0">
                <a:latin typeface="+mn-lt"/>
              </a:rPr>
              <a:t> PMF</a:t>
            </a:r>
          </a:p>
        </p:txBody>
      </p:sp>
    </p:spTree>
    <p:extLst>
      <p:ext uri="{BB962C8B-B14F-4D97-AF65-F5344CB8AC3E}">
        <p14:creationId xmlns:p14="http://schemas.microsoft.com/office/powerpoint/2010/main" val="3781194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594D3-13AC-4432-F2EF-451188F0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7BC4A-1AC7-EF09-E5E0-46A61C11AE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64C8E-275E-5FC6-9FCA-FB9B22CEC7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649840-D62F-8ADA-FFB3-4951BB12AB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Field Capacity</a:t>
            </a:r>
          </a:p>
        </p:txBody>
      </p:sp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E545DA06-3E22-812F-F4F6-B58B818B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79" y="741097"/>
            <a:ext cx="2860458" cy="19913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14D025-EAC7-B8F2-0F0E-8E7DC4656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1" y="2789146"/>
            <a:ext cx="3318972" cy="1991383"/>
          </a:xfrm>
          <a:prstGeom prst="rect">
            <a:avLst/>
          </a:prstGeom>
        </p:spPr>
      </p:pic>
      <p:pic>
        <p:nvPicPr>
          <p:cNvPr id="2" name="Picture 1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2C6A96D3-F5B9-35AE-131E-BA904E912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092" y="3861387"/>
            <a:ext cx="2049950" cy="993598"/>
          </a:xfrm>
          <a:prstGeom prst="rect">
            <a:avLst/>
          </a:prstGeom>
        </p:spPr>
      </p:pic>
      <p:pic>
        <p:nvPicPr>
          <p:cNvPr id="8" name="Grafik 7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A8BF9B37-4E81-1E11-BEDD-A87227D9A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27" y="1037227"/>
            <a:ext cx="3189169" cy="2786932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E7FD7599-CFBA-A3DA-210C-B60D9C1AA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3836688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57357-2EE6-1C10-DE5D-9F32DCE70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A7435-AD37-F46F-3601-1BDBBD26F6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10BC7-AF07-613E-772A-8729CD8BB8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2562A3-C4A4-38A8-C269-55959A029C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Field Capacity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4C84F9C3-7DF4-3B6D-864C-7F8A621E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50F948F-DF62-90F4-1A7A-D4CF8E005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9" y="1411070"/>
            <a:ext cx="893618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86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CCE0-A1B1-4746-085B-6B4CBBB7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54B73-F8CF-56EB-9065-A794F060B1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34F50-AC76-B610-F77F-B4AD3C94F7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23DF08-02C6-AF58-789C-7BADC85712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Depth</a:t>
            </a:r>
          </a:p>
        </p:txBody>
      </p:sp>
      <p:pic>
        <p:nvPicPr>
          <p:cNvPr id="11" name="Picture 10" descr="A graph with a blue line&#10;&#10;AI-generated content may be incorrect.">
            <a:extLst>
              <a:ext uri="{FF2B5EF4-FFF2-40B4-BE49-F238E27FC236}">
                <a16:creationId xmlns:a16="http://schemas.microsoft.com/office/drawing/2014/main" id="{85B470B8-8B1A-A0A1-B766-7D0507E7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582" y="430985"/>
            <a:ext cx="3161211" cy="22656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20BE622-DE31-C706-3EDB-1B98BB39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134" y="2696640"/>
            <a:ext cx="3617104" cy="2265655"/>
          </a:xfrm>
          <a:prstGeom prst="rect">
            <a:avLst/>
          </a:prstGeom>
        </p:spPr>
      </p:pic>
      <p:pic>
        <p:nvPicPr>
          <p:cNvPr id="9" name="Picture 8" descr="A group of math equations&#10;&#10;AI-generated content may be incorrect.">
            <a:extLst>
              <a:ext uri="{FF2B5EF4-FFF2-40B4-BE49-F238E27FC236}">
                <a16:creationId xmlns:a16="http://schemas.microsoft.com/office/drawing/2014/main" id="{3448A3A3-4469-263B-F258-A10772B97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85" y="3959545"/>
            <a:ext cx="2255978" cy="834781"/>
          </a:xfrm>
          <a:prstGeom prst="rect">
            <a:avLst/>
          </a:prstGeom>
        </p:spPr>
      </p:pic>
      <p:pic>
        <p:nvPicPr>
          <p:cNvPr id="5" name="Grafik 4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A4D794C7-FE0D-B3CD-5AF9-8CC563CE2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70" y="994834"/>
            <a:ext cx="3262345" cy="2904052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9BB59511-A95A-071C-5A75-1F941A67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1034309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6D01B-200E-C97A-41D7-87AE851CD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FC14A-81CE-CCAD-6C4B-0B9F090934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1F881-D949-C018-2B75-6E690AA0D5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CD0E1-C0F0-1D1B-32AE-23B18E2192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Depth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4C3A9E61-C05A-1213-41CC-9C23AEDE3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8AB183-503B-DC63-A393-7663928A2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1" y="1391804"/>
            <a:ext cx="8444345" cy="281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18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F1843-3424-4EE4-FA40-1326D0B02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18AA-B417-F762-B674-F1ED6BB74B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8F436-EFB9-0B3F-2829-76D3F1C215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B57C8B-1B7E-F312-DF58-0FA952B1E1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501546"/>
            <a:ext cx="8508999" cy="321410"/>
          </a:xfrm>
        </p:spPr>
        <p:txBody>
          <a:bodyPr/>
          <a:lstStyle/>
          <a:p>
            <a:r>
              <a:rPr lang="en-GB" dirty="0"/>
              <a:t>Soil Beta</a:t>
            </a:r>
          </a:p>
        </p:txBody>
      </p:sp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65F6FFF3-0580-9C09-5D75-F1A6A219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85" y="521089"/>
            <a:ext cx="3325308" cy="21492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3D1DF9-1BD5-D26A-C37F-6F517428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25897"/>
            <a:ext cx="3943350" cy="2366010"/>
          </a:xfrm>
          <a:prstGeom prst="rect">
            <a:avLst/>
          </a:prstGeom>
        </p:spPr>
      </p:pic>
      <p:pic>
        <p:nvPicPr>
          <p:cNvPr id="9" name="Picture 8" descr="A group of math equations&#10;&#10;AI-generated content may be incorrect.">
            <a:extLst>
              <a:ext uri="{FF2B5EF4-FFF2-40B4-BE49-F238E27FC236}">
                <a16:creationId xmlns:a16="http://schemas.microsoft.com/office/drawing/2014/main" id="{55E9AA76-A516-6079-D1C9-AA2A8A29A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98" y="3452560"/>
            <a:ext cx="2477459" cy="916735"/>
          </a:xfrm>
          <a:prstGeom prst="rect">
            <a:avLst/>
          </a:prstGeom>
        </p:spPr>
      </p:pic>
      <p:pic>
        <p:nvPicPr>
          <p:cNvPr id="5" name="Grafik 4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D909943B-B0E7-F337-EC83-EAF064E15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98" y="822956"/>
            <a:ext cx="3120416" cy="2749617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8B0BFB0C-FBD3-646C-01C9-1DF49E2E4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09" y="174219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D41BDDA-F936-3B88-F011-3D1FE8DE2AD1}"/>
              </a:ext>
            </a:extLst>
          </p:cNvPr>
          <p:cNvSpPr txBox="1"/>
          <p:nvPr/>
        </p:nvSpPr>
        <p:spPr>
          <a:xfrm>
            <a:off x="476250" y="4385304"/>
            <a:ext cx="3015887" cy="403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u="sng" dirty="0">
                <a:latin typeface="+mn-lt"/>
              </a:rPr>
              <a:t>Idea </a:t>
            </a:r>
            <a:r>
              <a:rPr lang="de-DE" sz="1200" u="sng" dirty="0" err="1">
                <a:latin typeface="+mn-lt"/>
              </a:rPr>
              <a:t>to</a:t>
            </a:r>
            <a:r>
              <a:rPr lang="de-DE" sz="1200" u="sng" dirty="0">
                <a:latin typeface="+mn-lt"/>
              </a:rPr>
              <a:t> </a:t>
            </a:r>
            <a:r>
              <a:rPr lang="de-DE" sz="1200" u="sng" dirty="0" err="1">
                <a:latin typeface="+mn-lt"/>
              </a:rPr>
              <a:t>make</a:t>
            </a:r>
            <a:r>
              <a:rPr lang="de-DE" sz="1200" u="sng" dirty="0">
                <a:latin typeface="+mn-lt"/>
              </a:rPr>
              <a:t> </a:t>
            </a:r>
            <a:r>
              <a:rPr lang="de-DE" sz="1200" u="sng" dirty="0" err="1">
                <a:latin typeface="+mn-lt"/>
              </a:rPr>
              <a:t>it</a:t>
            </a:r>
            <a:r>
              <a:rPr lang="de-DE" sz="1200" u="sng" dirty="0">
                <a:latin typeface="+mn-lt"/>
              </a:rPr>
              <a:t> </a:t>
            </a:r>
            <a:r>
              <a:rPr lang="de-DE" sz="1200" u="sng" dirty="0" err="1">
                <a:latin typeface="+mn-lt"/>
              </a:rPr>
              <a:t>less</a:t>
            </a:r>
            <a:r>
              <a:rPr lang="de-DE" sz="1200" u="sng" dirty="0">
                <a:latin typeface="+mn-lt"/>
              </a:rPr>
              <a:t> sensitive: 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-</a:t>
            </a:r>
            <a:r>
              <a:rPr lang="de-DE" sz="1200" dirty="0" err="1">
                <a:latin typeface="+mn-lt"/>
              </a:rPr>
              <a:t>linearization</a:t>
            </a:r>
            <a:r>
              <a:rPr lang="de-DE" sz="1200" dirty="0">
                <a:latin typeface="+mn-lt"/>
              </a:rPr>
              <a:t>, e.g. </a:t>
            </a:r>
            <a:r>
              <a:rPr lang="de-DE" sz="1200" dirty="0" err="1">
                <a:latin typeface="+mn-lt"/>
              </a:rPr>
              <a:t>apply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natural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logarithm</a:t>
            </a:r>
            <a:r>
              <a:rPr lang="de-DE" sz="12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1591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0C86B-7A73-40E2-08C9-E0ED1D17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2814B-4D62-A3AF-E4AF-9A0D89074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4D03C-8E92-2177-1780-A600D0A87C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065FA-FEF4-E0FF-92ED-1C7EDFAAB5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Percolation Coefficient Upper To Lower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D88E0620-C52A-20C3-3254-227E7A4A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0" y="821072"/>
            <a:ext cx="3183345" cy="20152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D3B5D58-98BE-58F2-D71F-F9D546F0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77" y="2651597"/>
            <a:ext cx="3752523" cy="2251514"/>
          </a:xfrm>
          <a:prstGeom prst="rect">
            <a:avLst/>
          </a:prstGeom>
        </p:spPr>
      </p:pic>
      <p:pic>
        <p:nvPicPr>
          <p:cNvPr id="7" name="Picture 6" descr="A close-up of math equations&#10;&#10;AI-generated content may be incorrect.">
            <a:extLst>
              <a:ext uri="{FF2B5EF4-FFF2-40B4-BE49-F238E27FC236}">
                <a16:creationId xmlns:a16="http://schemas.microsoft.com/office/drawing/2014/main" id="{B71D0DB9-BEAE-5AE6-DF3A-9B24FF42B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47" y="3880001"/>
            <a:ext cx="3266451" cy="904059"/>
          </a:xfrm>
          <a:prstGeom prst="rect">
            <a:avLst/>
          </a:prstGeom>
        </p:spPr>
      </p:pic>
      <p:pic>
        <p:nvPicPr>
          <p:cNvPr id="5" name="Grafik 4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62D75350-93C8-31DB-1CA0-7A484606B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59" y="1005840"/>
            <a:ext cx="3245121" cy="2874161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08C69422-B371-AA18-1EF3-D862BF74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Assignement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3002038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AAD8D-29C4-96F7-3541-0355D5751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562E2F-08A5-EC5A-E64D-B2296F90F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39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E16CF-31ED-ED65-F770-27B8BFB08C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C7D89F-C10A-2C23-1E29-F9718E08E6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Threshold Depth</a:t>
            </a:r>
          </a:p>
        </p:txBody>
      </p:sp>
      <p:pic>
        <p:nvPicPr>
          <p:cNvPr id="9" name="Picture 8" descr="A graph with a line&#10;&#10;AI-generated content may be incorrect.">
            <a:extLst>
              <a:ext uri="{FF2B5EF4-FFF2-40B4-BE49-F238E27FC236}">
                <a16:creationId xmlns:a16="http://schemas.microsoft.com/office/drawing/2014/main" id="{BEE17555-69C0-B3C4-8F4D-935E72D1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768" y="758900"/>
            <a:ext cx="3174332" cy="21715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FAEAFC-D15B-64AD-F738-9DC40C072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050" y="2855942"/>
            <a:ext cx="3516263" cy="2109758"/>
          </a:xfrm>
          <a:prstGeom prst="rect">
            <a:avLst/>
          </a:prstGeom>
        </p:spPr>
      </p:pic>
      <p:pic>
        <p:nvPicPr>
          <p:cNvPr id="10" name="Grafik 9" descr="Ein Bild, das Reihe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DBFCFBC7-6F66-23E6-1351-6AF380551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61" y="4027234"/>
            <a:ext cx="4732434" cy="786218"/>
          </a:xfrm>
          <a:prstGeom prst="rect">
            <a:avLst/>
          </a:prstGeom>
        </p:spPr>
      </p:pic>
      <p:pic>
        <p:nvPicPr>
          <p:cNvPr id="8" name="Grafik 7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85584B59-82CF-334D-7FC2-2BEFF4262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280" y="1053592"/>
            <a:ext cx="3294648" cy="2932110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F1BC4E0F-8021-2E65-436E-C009D9038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Assignemnt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2780395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19EFF408-C7A9-DD72-D5F8-66E17FD72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568" y="1143190"/>
            <a:ext cx="4798594" cy="379469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304D137-02F9-CF45-EEFC-D05FA1C776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661AED-EAC6-01C9-AE42-E401AA8FBE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FFB41E8-943D-C5A9-2414-1FD035B4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4DE337-3EFB-3C5C-6A1C-767C0C731C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Original Code – The Differential Evolution</a:t>
            </a:r>
            <a:endParaRPr lang="en-US" dirty="0"/>
          </a:p>
        </p:txBody>
      </p:sp>
      <p:pic>
        <p:nvPicPr>
          <p:cNvPr id="8" name="Grafik 7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A5BEBA70-2B4D-0338-6F7B-39B74BAB2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77" y="1143190"/>
            <a:ext cx="3612345" cy="1894278"/>
          </a:xfrm>
          <a:prstGeom prst="rect">
            <a:avLst/>
          </a:prstGeom>
        </p:spPr>
      </p:pic>
      <p:pic>
        <p:nvPicPr>
          <p:cNvPr id="10" name="Grafik 9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F6F0F27D-715A-839C-F89B-C07672915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39" y="3068371"/>
            <a:ext cx="3586483" cy="186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59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8EEF-4B7D-E929-5585-1E296E18F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C311902-E86B-7E1B-9CB3-B49E8B3E4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177871"/>
            <a:ext cx="8508999" cy="35084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sz="1600" b="1" u="sng" dirty="0"/>
              <a:t>Problems </a:t>
            </a:r>
            <a:r>
              <a:rPr lang="de-DE" sz="1600" b="1" u="sng" dirty="0" err="1"/>
              <a:t>which</a:t>
            </a:r>
            <a:r>
              <a:rPr lang="de-DE" sz="1600" b="1" u="sng" dirty="0"/>
              <a:t> </a:t>
            </a:r>
            <a:r>
              <a:rPr lang="de-DE" sz="1600" b="1" u="sng" dirty="0" err="1"/>
              <a:t>had</a:t>
            </a:r>
            <a:r>
              <a:rPr lang="de-DE" sz="1600" b="1" u="sng" dirty="0"/>
              <a:t> </a:t>
            </a:r>
            <a:r>
              <a:rPr lang="de-DE" sz="1600" b="1" u="sng" dirty="0" err="1"/>
              <a:t>to</a:t>
            </a:r>
            <a:r>
              <a:rPr lang="de-DE" sz="1600" b="1" u="sng" dirty="0"/>
              <a:t> </a:t>
            </a:r>
            <a:r>
              <a:rPr lang="de-DE" sz="1600" b="1" u="sng" dirty="0" err="1"/>
              <a:t>be</a:t>
            </a:r>
            <a:r>
              <a:rPr lang="de-DE" sz="1600" b="1" u="sng" dirty="0"/>
              <a:t> </a:t>
            </a:r>
            <a:r>
              <a:rPr lang="de-DE" sz="1600" b="1" u="sng" dirty="0" err="1"/>
              <a:t>overcome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shortcomings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bounds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Beaware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(e.g. SNW_ATT)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sz="1600" b="1" u="sng" dirty="0" err="1"/>
              <a:t>Conclusion</a:t>
            </a:r>
            <a:r>
              <a:rPr lang="de-DE" sz="1600" b="1" u="sng" dirty="0"/>
              <a:t> </a:t>
            </a:r>
            <a:r>
              <a:rPr lang="de-DE" sz="1600" b="1" u="sng" dirty="0" err="1"/>
              <a:t>for</a:t>
            </a:r>
            <a:r>
              <a:rPr lang="de-DE" sz="1600" b="1" u="sng" dirty="0"/>
              <a:t> </a:t>
            </a:r>
            <a:r>
              <a:rPr lang="de-DE" sz="1600" b="1" u="sng" dirty="0" err="1"/>
              <a:t>the</a:t>
            </a:r>
            <a:r>
              <a:rPr lang="de-DE" sz="1600" b="1" u="sng" dirty="0"/>
              <a:t> </a:t>
            </a:r>
            <a:r>
              <a:rPr lang="de-DE" sz="1600" b="1" u="sng" dirty="0" err="1"/>
              <a:t>next</a:t>
            </a:r>
            <a:r>
              <a:rPr lang="de-DE" sz="1600" b="1" u="sng" dirty="0"/>
              <a:t> </a:t>
            </a:r>
            <a:r>
              <a:rPr lang="de-DE" sz="1600" b="1" u="sng" dirty="0" err="1"/>
              <a:t>task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 err="1"/>
              <a:t>Assignment</a:t>
            </a:r>
            <a:r>
              <a:rPr lang="de-DE" sz="1600" dirty="0"/>
              <a:t> 1 </a:t>
            </a:r>
            <a:r>
              <a:rPr lang="de-DE" sz="1600" dirty="0" err="1"/>
              <a:t>observations</a:t>
            </a:r>
            <a:r>
              <a:rPr lang="de-DE" sz="1600" dirty="0"/>
              <a:t> </a:t>
            </a:r>
            <a:r>
              <a:rPr lang="de-DE" sz="1600" dirty="0" err="1"/>
              <a:t>were</a:t>
            </a:r>
            <a:r>
              <a:rPr lang="de-DE" sz="1600" dirty="0"/>
              <a:t> </a:t>
            </a:r>
            <a:r>
              <a:rPr lang="de-DE" sz="1600" dirty="0" err="1"/>
              <a:t>verified</a:t>
            </a:r>
            <a:endParaRPr lang="de-DE" sz="1600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URR not </a:t>
            </a:r>
            <a:r>
              <a:rPr lang="de-DE" sz="1600" dirty="0" err="1"/>
              <a:t>locally</a:t>
            </a:r>
            <a:r>
              <a:rPr lang="de-DE" sz="1600" dirty="0"/>
              <a:t> sensitive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LRR </a:t>
            </a:r>
            <a:r>
              <a:rPr lang="de-DE" sz="1600" dirty="0" err="1"/>
              <a:t>parameters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most</a:t>
            </a:r>
            <a:r>
              <a:rPr lang="de-DE" sz="1600" dirty="0"/>
              <a:t> sensitive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Soil </a:t>
            </a:r>
            <a:r>
              <a:rPr lang="de-DE" sz="1600" dirty="0" err="1"/>
              <a:t>could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rewritten</a:t>
            </a:r>
            <a:r>
              <a:rPr lang="de-DE" sz="1600" dirty="0"/>
              <a:t>, in </a:t>
            </a:r>
            <a:r>
              <a:rPr lang="de-DE" sz="1600" dirty="0" err="1"/>
              <a:t>general</a:t>
            </a:r>
            <a:r>
              <a:rPr lang="de-DE" sz="1600" dirty="0"/>
              <a:t>: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possible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rewrite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endParaRPr lang="de-DE" sz="1600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Internal variables and time </a:t>
            </a:r>
            <a:r>
              <a:rPr lang="de-DE" sz="1600" dirty="0" err="1"/>
              <a:t>series</a:t>
            </a:r>
            <a:r>
              <a:rPr lang="de-DE" sz="1600" dirty="0"/>
              <a:t> </a:t>
            </a:r>
            <a:r>
              <a:rPr lang="de-DE" sz="1600" dirty="0" err="1"/>
              <a:t>contributes</a:t>
            </a:r>
            <a:r>
              <a:rPr lang="de-DE" sz="1600" dirty="0"/>
              <a:t> a </a:t>
            </a:r>
            <a:r>
              <a:rPr lang="de-DE" sz="1600" dirty="0" err="1"/>
              <a:t>lot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sensitivity</a:t>
            </a:r>
            <a:endParaRPr lang="de-DE" sz="1600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Still </a:t>
            </a:r>
            <a:r>
              <a:rPr lang="de-DE" sz="1600" dirty="0" err="1"/>
              <a:t>missing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big</a:t>
            </a:r>
            <a:r>
              <a:rPr lang="de-DE" sz="1600" dirty="0"/>
              <a:t> </a:t>
            </a:r>
            <a:r>
              <a:rPr lang="de-DE" sz="1600" dirty="0" err="1"/>
              <a:t>picture</a:t>
            </a:r>
            <a:r>
              <a:rPr lang="de-DE" sz="1600" dirty="0"/>
              <a:t>: </a:t>
            </a:r>
            <a:r>
              <a:rPr lang="de-DE" sz="1600" dirty="0" err="1"/>
              <a:t>Varying</a:t>
            </a:r>
            <a:r>
              <a:rPr lang="de-DE" sz="1600" dirty="0"/>
              <a:t> all </a:t>
            </a:r>
            <a:r>
              <a:rPr lang="de-DE" sz="1600" dirty="0" err="1"/>
              <a:t>parameters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determine</a:t>
            </a:r>
            <a:r>
              <a:rPr lang="de-DE" sz="1600" dirty="0"/>
              <a:t> </a:t>
            </a:r>
            <a:r>
              <a:rPr lang="de-DE" sz="1600" dirty="0" err="1"/>
              <a:t>sensitvity</a:t>
            </a:r>
            <a:r>
              <a:rPr lang="de-DE" sz="1600" dirty="0"/>
              <a:t> (Global)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34084F-E150-826E-62E6-CE763A7252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3F97964-4E93-13D9-1A1A-8DF505EAD8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and Reflexion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2D34D6CD-1D87-15B2-2A66-07BB732E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93688"/>
            <a:ext cx="8509000" cy="38100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2143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741A4-4918-7788-1CF2-FB0435499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8FD6D-95EE-1F41-2850-16E9D202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3: Global 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4F01B-A2AE-5BF9-E8C0-25B3F11313F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597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F7BC2-D5DD-4BC4-F9B9-C5759DEF9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51DCAAA-F8C9-C8CD-27C6-B6265600F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Assignment</a:t>
            </a:r>
            <a:r>
              <a:rPr lang="de-DE" dirty="0"/>
              <a:t> 1: </a:t>
            </a:r>
            <a:r>
              <a:rPr lang="de-DE" dirty="0" err="1"/>
              <a:t>Optimiziation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anlysis</a:t>
            </a:r>
            <a:r>
              <a:rPr lang="de-DE" dirty="0"/>
              <a:t> (</a:t>
            </a:r>
            <a:r>
              <a:rPr lang="de-DE" dirty="0" err="1"/>
              <a:t>shortcomings</a:t>
            </a:r>
            <a:r>
              <a:rPr lang="de-DE" dirty="0"/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Goal: </a:t>
            </a:r>
            <a:r>
              <a:rPr lang="de-DE" dirty="0" err="1"/>
              <a:t>Determining</a:t>
            </a:r>
            <a:r>
              <a:rPr lang="de-DE" dirty="0"/>
              <a:t> global </a:t>
            </a:r>
            <a:r>
              <a:rPr lang="de-DE" dirty="0" err="1"/>
              <a:t>sensitivity</a:t>
            </a:r>
            <a:r>
              <a:rPr lang="de-DE" dirty="0"/>
              <a:t>, i.e.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variation</a:t>
            </a:r>
            <a:r>
              <a:rPr lang="de-DE" dirty="0"/>
              <a:t> in all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affect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variability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Sobol </a:t>
            </a:r>
            <a:r>
              <a:rPr lang="de-DE" dirty="0" err="1"/>
              <a:t>indices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BDD731A-14C9-C134-5C34-B952CD73C6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C5A0F5E-27A2-B28D-5927-B2DC7C653B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u="sng" dirty="0" err="1"/>
              <a:t>Investigating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global </a:t>
            </a:r>
            <a:r>
              <a:rPr lang="de-DE" u="sng" dirty="0" err="1"/>
              <a:t>sensitivity</a:t>
            </a:r>
            <a:r>
              <a:rPr lang="de-DE" u="sng" dirty="0"/>
              <a:t> </a:t>
            </a:r>
            <a:r>
              <a:rPr lang="de-DE" u="sng" dirty="0" err="1"/>
              <a:t>of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parameters</a:t>
            </a:r>
            <a:endParaRPr lang="de-DE" u="sng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FEA30D-634C-6F16-F0B5-886405AB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3: Global Sensitivity Analysis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BC8E357-9D89-19AD-D141-9D1FEDED54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Preconsiderations</a:t>
            </a:r>
            <a:endParaRPr lang="de-DE" dirty="0"/>
          </a:p>
        </p:txBody>
      </p:sp>
      <p:sp>
        <p:nvSpPr>
          <p:cNvPr id="8" name="AutoShape 2" descr="(PDF) Influence of Weighting factor and Crossover constant on the ...">
            <a:extLst>
              <a:ext uri="{FF2B5EF4-FFF2-40B4-BE49-F238E27FC236}">
                <a16:creationId xmlns:a16="http://schemas.microsoft.com/office/drawing/2014/main" id="{B303ED07-8DD7-E8ED-FF82-1A14C8BCD2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5786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39DED7F-3F0B-9AB9-2553-6ED7CC9A73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90" y="1162373"/>
                <a:ext cx="8508999" cy="3523927"/>
              </a:xfrm>
            </p:spPr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dirty="0"/>
                  <a:t>Model </a:t>
                </a:r>
                <a:r>
                  <a:rPr lang="de-DE" dirty="0" err="1"/>
                  <a:t>setup</a:t>
                </a:r>
                <a:r>
                  <a:rPr lang="de-DE" dirty="0"/>
                  <a:t>: 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,.. 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de-DE" dirty="0" err="1"/>
                  <a:t>where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OFV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dirty="0"/>
                  <a:t>Base: 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</a:t>
                </a:r>
                <a:r>
                  <a:rPr lang="de-DE" dirty="0" err="1"/>
                  <a:t>methods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MC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dirty="0"/>
                  <a:t>Core </a:t>
                </a:r>
                <a:r>
                  <a:rPr lang="de-DE" dirty="0" err="1"/>
                  <a:t>idea</a:t>
                </a:r>
                <a:r>
                  <a:rPr lang="de-DE" dirty="0"/>
                  <a:t>: </a:t>
                </a:r>
                <a:r>
                  <a:rPr lang="de-DE" dirty="0" err="1"/>
                  <a:t>Hoeffeding</a:t>
                </a:r>
                <a:r>
                  <a:rPr lang="de-DE" dirty="0"/>
                  <a:t> </a:t>
                </a:r>
                <a:r>
                  <a:rPr lang="de-DE" dirty="0" err="1"/>
                  <a:t>decomposition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supHide m:val="on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supHide m:val="on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 …+ 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12…</m:t>
                                </m:r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dirty="0"/>
                  <a:t>Here: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dirty="0"/>
                  <a:t>Radial </a:t>
                </a:r>
                <a:r>
                  <a:rPr lang="de-DE" dirty="0" err="1"/>
                  <a:t>sampling</a:t>
                </a:r>
                <a:r>
                  <a:rPr lang="de-DE" dirty="0"/>
                  <a:t>:  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</m:m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mr>
                      <m:m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mr>
                      <m:m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approximation</a:t>
                </a:r>
                <a:r>
                  <a:rPr lang="de-DE" dirty="0"/>
                  <a:t> (Jansen)</a:t>
                </a:r>
              </a:p>
            </p:txBody>
          </p:sp>
        </mc:Choice>
        <mc:Fallback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39DED7F-3F0B-9AB9-2553-6ED7CC9A73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90" y="1162373"/>
                <a:ext cx="8508999" cy="3523927"/>
              </a:xfrm>
              <a:blipFill>
                <a:blip r:embed="rId2"/>
                <a:stretch>
                  <a:fillRect l="-1146" t="-138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76CD48-7AA1-22C8-F474-3C9B640C09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DC2C60C3-29A5-4852-6D52-3969C99B5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en-GB" dirty="0"/>
              <a:t>Assignment 3: Global Sensitivity Analysis</a:t>
            </a:r>
            <a:endParaRPr lang="de-DE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7E98E810-1DDD-0F4E-B5D8-B982847240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684430"/>
            <a:ext cx="8508999" cy="321410"/>
          </a:xfrm>
        </p:spPr>
        <p:txBody>
          <a:bodyPr/>
          <a:lstStyle/>
          <a:p>
            <a:r>
              <a:rPr lang="de-DE" dirty="0"/>
              <a:t>Paper </a:t>
            </a:r>
            <a:r>
              <a:rPr lang="de-DE" dirty="0" err="1"/>
              <a:t>Satelli</a:t>
            </a:r>
            <a:r>
              <a:rPr lang="de-DE" dirty="0"/>
              <a:t> et al. – </a:t>
            </a:r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background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29E1E89-6956-B9A6-204C-CFEA898E9645}"/>
                  </a:ext>
                </a:extLst>
              </p:cNvPr>
              <p:cNvSpPr txBox="1"/>
              <p:nvPr/>
            </p:nvSpPr>
            <p:spPr>
              <a:xfrm>
                <a:off x="4347273" y="2267980"/>
                <a:ext cx="1799723" cy="607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1600" dirty="0" err="1">
                  <a:latin typeface="+mn-lt"/>
                </a:endParaRP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29E1E89-6956-B9A6-204C-CFEA898E9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273" y="2267980"/>
                <a:ext cx="1799723" cy="6075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14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10D72-642F-AE39-E677-73B6C56E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3B5B0-5A34-4748-3B40-A4FBDD518A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67995F-E7DC-1C6A-2DDF-185A072D42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Setup Code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0244A2E6-D450-A0BE-6B69-B91AB933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3: 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5" name="Grafik 4" descr="Ein Bild, das Text, Screenshot, Schrift, Karte Menü enthält.&#10;&#10;KI-generierte Inhalte können fehlerhaft sein.">
            <a:extLst>
              <a:ext uri="{FF2B5EF4-FFF2-40B4-BE49-F238E27FC236}">
                <a16:creationId xmlns:a16="http://schemas.microsoft.com/office/drawing/2014/main" id="{AF27332B-6238-499B-1DAF-1F64D46AA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22" y="1158558"/>
            <a:ext cx="2905789" cy="3160682"/>
          </a:xfrm>
          <a:prstGeom prst="rect">
            <a:avLst/>
          </a:prstGeom>
        </p:spPr>
      </p:pic>
      <p:pic>
        <p:nvPicPr>
          <p:cNvPr id="15" name="Grafik 14" descr="Ein Bild, das Text, Screenshot, Karte Menü, Schrift enthält.&#10;&#10;KI-generierte Inhalte können fehlerhaft sein.">
            <a:extLst>
              <a:ext uri="{FF2B5EF4-FFF2-40B4-BE49-F238E27FC236}">
                <a16:creationId xmlns:a16="http://schemas.microsoft.com/office/drawing/2014/main" id="{4119C6AA-3855-EE24-FE9D-A7644922E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806" y="1062527"/>
            <a:ext cx="2662000" cy="3339870"/>
          </a:xfrm>
          <a:prstGeom prst="rect">
            <a:avLst/>
          </a:prstGeom>
        </p:spPr>
      </p:pic>
      <p:pic>
        <p:nvPicPr>
          <p:cNvPr id="17" name="Grafik 16" descr="Ein Bild, das Text, Screenshot, Karte Menü, Schrift enthält.&#10;&#10;KI-generierte Inhalte können fehlerhaft sein.">
            <a:extLst>
              <a:ext uri="{FF2B5EF4-FFF2-40B4-BE49-F238E27FC236}">
                <a16:creationId xmlns:a16="http://schemas.microsoft.com/office/drawing/2014/main" id="{950147B3-24CA-7F8A-66AE-C1AC5CF37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022" y="892475"/>
            <a:ext cx="3027812" cy="39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59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13CA7-5EC0-F096-6580-CC335B823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BA58A0-1298-CC18-E936-EA77AE96F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F228FF-A53E-88BA-D879-04ADCC73BF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D0062E2D-EB26-46C6-875D-E2BCDA496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Assignemnt</a:t>
            </a:r>
            <a:r>
              <a:rPr lang="de-DE" dirty="0"/>
              <a:t> 3: 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16FAECC9-C80A-93A2-76BC-BF7B28DEA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4" y="1145362"/>
            <a:ext cx="4367006" cy="3610468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8" name="Grafik 7" descr="Ein Bild, das Text, Schrift, Handschrift, Zahl enthält.&#10;&#10;KI-generierte Inhalte können fehlerhaft sein.">
            <a:extLst>
              <a:ext uri="{FF2B5EF4-FFF2-40B4-BE49-F238E27FC236}">
                <a16:creationId xmlns:a16="http://schemas.microsoft.com/office/drawing/2014/main" id="{40E922F3-3E95-A1A9-28AD-7236075D4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102" y="799823"/>
            <a:ext cx="3563984" cy="4050217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632B42-66D0-4556-D9CC-1662D9811FEC}"/>
              </a:ext>
            </a:extLst>
          </p:cNvPr>
          <p:cNvCxnSpPr/>
          <p:nvPr/>
        </p:nvCxnSpPr>
        <p:spPr>
          <a:xfrm flipV="1">
            <a:off x="4565660" y="1524000"/>
            <a:ext cx="333442" cy="12638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2B94727-F748-6AFE-E166-BAF53ED3140A}"/>
              </a:ext>
            </a:extLst>
          </p:cNvPr>
          <p:cNvSpPr/>
          <p:nvPr/>
        </p:nvSpPr>
        <p:spPr>
          <a:xfrm>
            <a:off x="4899102" y="799823"/>
            <a:ext cx="3563984" cy="85055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2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2F837-18C3-58B4-E42A-5F99ADC66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A92BEE-011B-84FE-25AD-CB03111224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BBB5F1-5911-C9EB-59B4-7373B03D30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7B7F819A-92C0-5BC6-6477-AA1C13B5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3: 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8" name="Grafik 7" descr="Ein Bild, das Text, Schrift, Handschrift, Zahl enthält.&#10;&#10;KI-generierte Inhalte können fehlerhaft sein.">
            <a:extLst>
              <a:ext uri="{FF2B5EF4-FFF2-40B4-BE49-F238E27FC236}">
                <a16:creationId xmlns:a16="http://schemas.microsoft.com/office/drawing/2014/main" id="{F5559040-E0B0-7E1E-14A3-0B695328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102" y="799823"/>
            <a:ext cx="3563984" cy="4050217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665C51C-902B-C8A2-A4CE-A3761FD0AA0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569756" y="2054872"/>
            <a:ext cx="1329346" cy="1840948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63FD4ED-0D2C-8BF9-06C8-0B9F400CD5EF}"/>
              </a:ext>
            </a:extLst>
          </p:cNvPr>
          <p:cNvSpPr/>
          <p:nvPr/>
        </p:nvSpPr>
        <p:spPr>
          <a:xfrm>
            <a:off x="4899102" y="1641606"/>
            <a:ext cx="3563984" cy="8265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5" name="Grafik 4" descr="Ein Bild, das Text, Screenshot, Karte Menü enthält.&#10;&#10;KI-generierte Inhalte können fehlerhaft sein.">
            <a:extLst>
              <a:ext uri="{FF2B5EF4-FFF2-40B4-BE49-F238E27FC236}">
                <a16:creationId xmlns:a16="http://schemas.microsoft.com/office/drawing/2014/main" id="{9032482A-3C8F-AC73-691D-D997578CE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14" y="1153272"/>
            <a:ext cx="2888842" cy="3901215"/>
          </a:xfrm>
          <a:prstGeom prst="rect">
            <a:avLst/>
          </a:prstGeom>
          <a:ln w="28575">
            <a:noFill/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B65FB35-09AE-C26A-C31A-6C183027FA09}"/>
              </a:ext>
            </a:extLst>
          </p:cNvPr>
          <p:cNvSpPr/>
          <p:nvPr/>
        </p:nvSpPr>
        <p:spPr>
          <a:xfrm>
            <a:off x="680915" y="3732595"/>
            <a:ext cx="2888841" cy="3264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AA93AD3-F5D4-3F59-45F8-5857B81F3C60}"/>
              </a:ext>
            </a:extLst>
          </p:cNvPr>
          <p:cNvSpPr/>
          <p:nvPr/>
        </p:nvSpPr>
        <p:spPr>
          <a:xfrm>
            <a:off x="680915" y="4309086"/>
            <a:ext cx="2888841" cy="2108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A908EB8B-FCD8-7A3E-2A6B-B949CB5DCFD8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3569756" y="4041276"/>
            <a:ext cx="1329346" cy="373248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96EC2E86-BA8A-D95F-A288-269F068EC41C}"/>
              </a:ext>
            </a:extLst>
          </p:cNvPr>
          <p:cNvSpPr/>
          <p:nvPr/>
        </p:nvSpPr>
        <p:spPr>
          <a:xfrm>
            <a:off x="4899102" y="3232512"/>
            <a:ext cx="3563984" cy="161752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C5C1F3BF-2293-A55D-0D50-3852ACB88D28}"/>
              </a:ext>
            </a:extLst>
          </p:cNvPr>
          <p:cNvSpPr/>
          <p:nvPr/>
        </p:nvSpPr>
        <p:spPr>
          <a:xfrm>
            <a:off x="680913" y="2738270"/>
            <a:ext cx="2888841" cy="3264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853CBB5-9A36-61F2-71FE-953BB84451E8}"/>
              </a:ext>
            </a:extLst>
          </p:cNvPr>
          <p:cNvSpPr/>
          <p:nvPr/>
        </p:nvSpPr>
        <p:spPr>
          <a:xfrm>
            <a:off x="4899101" y="2476468"/>
            <a:ext cx="3563984" cy="7510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F97158C-7206-A606-FED3-F46253BD5B4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3569754" y="2852018"/>
            <a:ext cx="1329347" cy="4947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36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CAB0C-2F60-0128-34FF-D718BCB4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5AADB-527A-83F6-B1B1-C8E9248DEB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D1DA9A-FD93-E30E-8210-D0430A4F4B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B0253F82-0FA7-14BF-68F0-1974F195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251309A3-F53F-C989-2E48-0DBD44719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905084"/>
              </p:ext>
            </p:extLst>
          </p:nvPr>
        </p:nvGraphicFramePr>
        <p:xfrm>
          <a:off x="1212516" y="1410854"/>
          <a:ext cx="6588455" cy="32661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06720">
                  <a:extLst>
                    <a:ext uri="{9D8B030D-6E8A-4147-A177-3AD203B41FA5}">
                      <a16:colId xmlns:a16="http://schemas.microsoft.com/office/drawing/2014/main" val="3325308697"/>
                    </a:ext>
                  </a:extLst>
                </a:gridCol>
                <a:gridCol w="672524">
                  <a:extLst>
                    <a:ext uri="{9D8B030D-6E8A-4147-A177-3AD203B41FA5}">
                      <a16:colId xmlns:a16="http://schemas.microsoft.com/office/drawing/2014/main" val="3458808324"/>
                    </a:ext>
                  </a:extLst>
                </a:gridCol>
                <a:gridCol w="672524">
                  <a:extLst>
                    <a:ext uri="{9D8B030D-6E8A-4147-A177-3AD203B41FA5}">
                      <a16:colId xmlns:a16="http://schemas.microsoft.com/office/drawing/2014/main" val="515168348"/>
                    </a:ext>
                  </a:extLst>
                </a:gridCol>
                <a:gridCol w="706720">
                  <a:extLst>
                    <a:ext uri="{9D8B030D-6E8A-4147-A177-3AD203B41FA5}">
                      <a16:colId xmlns:a16="http://schemas.microsoft.com/office/drawing/2014/main" val="2221016834"/>
                    </a:ext>
                  </a:extLst>
                </a:gridCol>
                <a:gridCol w="706720">
                  <a:extLst>
                    <a:ext uri="{9D8B030D-6E8A-4147-A177-3AD203B41FA5}">
                      <a16:colId xmlns:a16="http://schemas.microsoft.com/office/drawing/2014/main" val="2284178035"/>
                    </a:ext>
                  </a:extLst>
                </a:gridCol>
                <a:gridCol w="706720">
                  <a:extLst>
                    <a:ext uri="{9D8B030D-6E8A-4147-A177-3AD203B41FA5}">
                      <a16:colId xmlns:a16="http://schemas.microsoft.com/office/drawing/2014/main" val="3856720857"/>
                    </a:ext>
                  </a:extLst>
                </a:gridCol>
                <a:gridCol w="706720">
                  <a:extLst>
                    <a:ext uri="{9D8B030D-6E8A-4147-A177-3AD203B41FA5}">
                      <a16:colId xmlns:a16="http://schemas.microsoft.com/office/drawing/2014/main" val="16867023"/>
                    </a:ext>
                  </a:extLst>
                </a:gridCol>
                <a:gridCol w="706720">
                  <a:extLst>
                    <a:ext uri="{9D8B030D-6E8A-4147-A177-3AD203B41FA5}">
                      <a16:colId xmlns:a16="http://schemas.microsoft.com/office/drawing/2014/main" val="591700021"/>
                    </a:ext>
                  </a:extLst>
                </a:gridCol>
                <a:gridCol w="1003087">
                  <a:extLst>
                    <a:ext uri="{9D8B030D-6E8A-4147-A177-3AD203B41FA5}">
                      <a16:colId xmlns:a16="http://schemas.microsoft.com/office/drawing/2014/main" val="2715074486"/>
                    </a:ext>
                  </a:extLst>
                </a:gridCol>
              </a:tblGrid>
              <a:tr h="30776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Parameter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S1_Full_NSE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ST_Full_NSE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S1_Full_LnNSE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ST_Full_LnNSE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S1_Narrow_NSE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ST_Narrow_NSE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S1_Narrow_LnNSE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ST_Narrow_LnNSE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3906255238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2703419034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snw_att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0.0113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0.4568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0.4642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2500231390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snw_pmf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0.0964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0.1563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945296935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snw_amf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0.0027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0.0508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0.0028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0.0028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511951803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0.0286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0.0275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0.0263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0.2996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0.0022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0.0209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584304940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sl0_pwp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758125082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sl0_fcy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0.0141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0.0042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0.0925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0.1345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0.1948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0.5856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0.0147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0.0344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27276994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sl0_bt0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0.0112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0.141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0.1865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0.0025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0.0139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0.0043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3211032105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0.0408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0.0012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1478733909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lrr_dth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0.3807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0.5895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2229235657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urr_wsr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0.0083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953214246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urr_ulc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0.0042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0.0144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0.0286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-0.0011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0.0122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24521092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urr_tdh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3346079489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urr_tdr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1836789555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urr_ndr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0.0163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0.0259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0.0379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4177508084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urr_uct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0.0162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0.039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-0.0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2834061806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lrr_dre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0.3697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0.587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0.0401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0.1082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0.1825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0.3823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0.9566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0.9585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474885324"/>
                  </a:ext>
                </a:extLst>
              </a:tr>
              <a:tr h="1641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lrr_lct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39" marR="6839" marT="6839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0.0114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0.0018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0.0778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0.1424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 dirty="0">
                          <a:effectLst/>
                        </a:rPr>
                        <a:t>0.0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9" marR="6839" marT="6839" marB="0" anchor="b"/>
                </a:tc>
                <a:extLst>
                  <a:ext uri="{0D108BD9-81ED-4DB2-BD59-A6C34878D82A}">
                    <a16:rowId xmlns:a16="http://schemas.microsoft.com/office/drawing/2014/main" val="3920852272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CB65EDA0-ED7D-3F51-1478-95B776FB7BBE}"/>
              </a:ext>
            </a:extLst>
          </p:cNvPr>
          <p:cNvSpPr txBox="1"/>
          <p:nvPr/>
        </p:nvSpPr>
        <p:spPr>
          <a:xfrm>
            <a:off x="990600" y="1101436"/>
            <a:ext cx="1468582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Just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draft</a:t>
            </a:r>
          </a:p>
        </p:txBody>
      </p:sp>
    </p:spTree>
    <p:extLst>
      <p:ext uri="{BB962C8B-B14F-4D97-AF65-F5344CB8AC3E}">
        <p14:creationId xmlns:p14="http://schemas.microsoft.com/office/powerpoint/2010/main" val="2924643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A2791-A4A3-113B-4986-2CEC3CFD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B6AC6-53EA-6890-C611-E7662544E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591783-43F8-F11D-3963-D928F624C4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4DD4035A-4736-AB73-6EB2-5B1B46A6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3: 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DE043A1F-1C68-9656-C5ED-96A9D8102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1" y="1077358"/>
            <a:ext cx="3878854" cy="1917697"/>
          </a:xfrm>
          <a:prstGeom prst="rect">
            <a:avLst/>
          </a:prstGeom>
        </p:spPr>
      </p:pic>
      <p:pic>
        <p:nvPicPr>
          <p:cNvPr id="5" name="Grafik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F6492DD-4079-C4CD-0E27-E975938EA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61" y="3107293"/>
            <a:ext cx="3878854" cy="1917697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91C16C20-138D-114C-D847-0DF188184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497892"/>
              </p:ext>
            </p:extLst>
          </p:nvPr>
        </p:nvGraphicFramePr>
        <p:xfrm>
          <a:off x="4426175" y="1363895"/>
          <a:ext cx="4261348" cy="32623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30828">
                  <a:extLst>
                    <a:ext uri="{9D8B030D-6E8A-4147-A177-3AD203B41FA5}">
                      <a16:colId xmlns:a16="http://schemas.microsoft.com/office/drawing/2014/main" val="4241505659"/>
                    </a:ext>
                  </a:extLst>
                </a:gridCol>
                <a:gridCol w="790627">
                  <a:extLst>
                    <a:ext uri="{9D8B030D-6E8A-4147-A177-3AD203B41FA5}">
                      <a16:colId xmlns:a16="http://schemas.microsoft.com/office/drawing/2014/main" val="2722378237"/>
                    </a:ext>
                  </a:extLst>
                </a:gridCol>
                <a:gridCol w="790627">
                  <a:extLst>
                    <a:ext uri="{9D8B030D-6E8A-4147-A177-3AD203B41FA5}">
                      <a16:colId xmlns:a16="http://schemas.microsoft.com/office/drawing/2014/main" val="2252117664"/>
                    </a:ext>
                  </a:extLst>
                </a:gridCol>
                <a:gridCol w="924633">
                  <a:extLst>
                    <a:ext uri="{9D8B030D-6E8A-4147-A177-3AD203B41FA5}">
                      <a16:colId xmlns:a16="http://schemas.microsoft.com/office/drawing/2014/main" val="488403761"/>
                    </a:ext>
                  </a:extLst>
                </a:gridCol>
                <a:gridCol w="924633">
                  <a:extLst>
                    <a:ext uri="{9D8B030D-6E8A-4147-A177-3AD203B41FA5}">
                      <a16:colId xmlns:a16="http://schemas.microsoft.com/office/drawing/2014/main" val="3357870967"/>
                    </a:ext>
                  </a:extLst>
                </a:gridCol>
              </a:tblGrid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Parameter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S1_Full_NSE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ST_Full_NSE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S1_Full_LnNSE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ST_Full_LnNSE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5773011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6050644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snw_att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0.0113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0.4568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0.4642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695401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snw_pmf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4479140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snw_amf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9342147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0.0286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0.0275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4634977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sl0_pwp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5218211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sl0_fcy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0.0141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0.0042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0.0925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0.1345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5524401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sl0_bt0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0.0112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0.141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0.1865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1333316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0.0408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 dirty="0">
                          <a:effectLst/>
                        </a:rPr>
                        <a:t>0.0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1733586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lrr_dth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0.3807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0.5895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0659575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urr_wsr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0.0083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9413154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urr_ulc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0.0042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0.0144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0.0286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716051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urr_tdh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63940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urr_tdr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1165269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urr_ndr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0.0163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0.0259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0.0379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185688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urr_uct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0.0162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0.039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7406544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lrr_dre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0.3697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0.587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0.0401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0.1082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275670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 dirty="0" err="1">
                          <a:effectLst/>
                        </a:rPr>
                        <a:t>lrr_lct</a:t>
                      </a:r>
                      <a:endParaRPr lang="de-DE" sz="900" b="0" i="0" u="none" strike="noStrike" dirty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 dirty="0">
                          <a:effectLst/>
                        </a:rPr>
                        <a:t>0.0114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0.0018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0.0778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0.1424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76661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1000" u="none" strike="noStrike" dirty="0">
                          <a:effectLst/>
                        </a:rPr>
                        <a:t>0,9632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1,2280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0,9623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1000" u="none" strike="noStrike" dirty="0">
                          <a:effectLst/>
                        </a:rPr>
                        <a:t>1,1706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047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471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A7F07C9-0984-B6F2-7B59-E79871CB73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F85D15D-F89D-6BC6-92D9-4F26484A17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684430"/>
            <a:ext cx="8508999" cy="321410"/>
          </a:xfrm>
        </p:spPr>
        <p:txBody>
          <a:bodyPr/>
          <a:lstStyle/>
          <a:p>
            <a:r>
              <a:rPr lang="en-GB" dirty="0"/>
              <a:t>NSE versus LN-NSE</a:t>
            </a:r>
          </a:p>
        </p:txBody>
      </p:sp>
      <p:sp>
        <p:nvSpPr>
          <p:cNvPr id="9" name="Titel 5">
            <a:extLst>
              <a:ext uri="{FF2B5EF4-FFF2-40B4-BE49-F238E27FC236}">
                <a16:creationId xmlns:a16="http://schemas.microsoft.com/office/drawing/2014/main" id="{F2AD6C1D-BBD6-85FF-E4B6-1A4341B34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3: 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11" name="Grafik 10" descr="Ein Bild, das Schrift, weiß, Text, Kalligrafie enthält.&#10;&#10;KI-generierte Inhalte können fehlerhaft sein.">
            <a:extLst>
              <a:ext uri="{FF2B5EF4-FFF2-40B4-BE49-F238E27FC236}">
                <a16:creationId xmlns:a16="http://schemas.microsoft.com/office/drawing/2014/main" id="{556B2903-7872-DAD9-88C4-36CA194BE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99" y="2178823"/>
            <a:ext cx="2838846" cy="847843"/>
          </a:xfrm>
          <a:prstGeom prst="rect">
            <a:avLst/>
          </a:prstGeom>
        </p:spPr>
      </p:pic>
      <p:pic>
        <p:nvPicPr>
          <p:cNvPr id="13" name="Grafik 12" descr="Ein Bild, das Text, Schrift, weiß, Reihe enthält.&#10;&#10;KI-generierte Inhalte können fehlerhaft sein.">
            <a:extLst>
              <a:ext uri="{FF2B5EF4-FFF2-40B4-BE49-F238E27FC236}">
                <a16:creationId xmlns:a16="http://schemas.microsoft.com/office/drawing/2014/main" id="{0A5793E9-31D9-D32C-F3F4-6CBBB17D8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859" y="2243090"/>
            <a:ext cx="3961301" cy="752580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800F2C3-39B6-2C46-155D-633CDBB77CF5}"/>
              </a:ext>
            </a:extLst>
          </p:cNvPr>
          <p:cNvCxnSpPr/>
          <p:nvPr/>
        </p:nvCxnSpPr>
        <p:spPr>
          <a:xfrm>
            <a:off x="4269783" y="1387098"/>
            <a:ext cx="0" cy="33243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28AEB63D-7F5A-907D-2E62-C334DBC2354C}"/>
              </a:ext>
            </a:extLst>
          </p:cNvPr>
          <p:cNvSpPr txBox="1"/>
          <p:nvPr/>
        </p:nvSpPr>
        <p:spPr>
          <a:xfrm>
            <a:off x="1050929" y="1590003"/>
            <a:ext cx="2409986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u="sng" dirty="0">
                <a:latin typeface="+mn-lt"/>
              </a:rPr>
              <a:t>Nash </a:t>
            </a:r>
            <a:r>
              <a:rPr lang="de-DE" sz="1600" u="sng" dirty="0" err="1">
                <a:latin typeface="+mn-lt"/>
              </a:rPr>
              <a:t>Sutcliffe</a:t>
            </a:r>
            <a:r>
              <a:rPr lang="de-DE" sz="1600" u="sng" dirty="0">
                <a:latin typeface="+mn-lt"/>
              </a:rPr>
              <a:t> Efficiency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1632D47-AAB7-1341-11D4-856F4A3CFCAB}"/>
              </a:ext>
            </a:extLst>
          </p:cNvPr>
          <p:cNvSpPr txBox="1"/>
          <p:nvPr/>
        </p:nvSpPr>
        <p:spPr>
          <a:xfrm>
            <a:off x="5463184" y="1590003"/>
            <a:ext cx="2752649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u="sng" dirty="0">
                <a:latin typeface="+mn-lt"/>
              </a:rPr>
              <a:t>Log Nash </a:t>
            </a:r>
            <a:r>
              <a:rPr lang="de-DE" sz="1600" u="sng" dirty="0" err="1">
                <a:latin typeface="+mn-lt"/>
              </a:rPr>
              <a:t>Sutcliffe</a:t>
            </a:r>
            <a:r>
              <a:rPr lang="de-DE" sz="1600" u="sng" dirty="0">
                <a:latin typeface="+mn-lt"/>
              </a:rPr>
              <a:t> Efficiency</a:t>
            </a:r>
          </a:p>
        </p:txBody>
      </p:sp>
      <p:pic>
        <p:nvPicPr>
          <p:cNvPr id="20" name="Grafik 19" descr="Ein Bild, das Reihe, Text, Diagramm, Quittung enthält.&#10;&#10;KI-generierte Inhalte können fehlerhaft sein.">
            <a:extLst>
              <a:ext uri="{FF2B5EF4-FFF2-40B4-BE49-F238E27FC236}">
                <a16:creationId xmlns:a16="http://schemas.microsoft.com/office/drawing/2014/main" id="{121A10DA-155D-6EA2-8B6C-B48E935F9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58" y="3130998"/>
            <a:ext cx="3223906" cy="1934344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8932ACDA-AEE3-CE5F-4693-FC5AF36ED7C8}"/>
              </a:ext>
            </a:extLst>
          </p:cNvPr>
          <p:cNvSpPr txBox="1"/>
          <p:nvPr/>
        </p:nvSpPr>
        <p:spPr>
          <a:xfrm>
            <a:off x="4732220" y="3391507"/>
            <a:ext cx="4085428" cy="16608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600" dirty="0">
                <a:latin typeface="+mn-lt"/>
              </a:rPr>
              <a:t>Small </a:t>
            </a:r>
            <a:r>
              <a:rPr lang="de-DE" sz="1600" dirty="0" err="1">
                <a:latin typeface="+mn-lt"/>
              </a:rPr>
              <a:t>simulated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discharges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are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enhanced</a:t>
            </a:r>
            <a:r>
              <a:rPr lang="de-DE" sz="1600" dirty="0">
                <a:latin typeface="+mn-lt"/>
              </a:rPr>
              <a:t> in log</a:t>
            </a: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600" dirty="0">
                <a:latin typeface="+mn-lt"/>
              </a:rPr>
              <a:t>Large </a:t>
            </a:r>
            <a:r>
              <a:rPr lang="de-DE" sz="1600" dirty="0" err="1">
                <a:latin typeface="+mn-lt"/>
              </a:rPr>
              <a:t>flows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take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less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influence</a:t>
            </a:r>
            <a:endParaRPr lang="de-DE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600" dirty="0" err="1">
                <a:latin typeface="+mn-lt"/>
              </a:rPr>
              <a:t>If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observation</a:t>
            </a:r>
            <a:r>
              <a:rPr lang="de-DE" sz="1600" dirty="0">
                <a:latin typeface="+mn-lt"/>
              </a:rPr>
              <a:t> and </a:t>
            </a:r>
            <a:r>
              <a:rPr lang="de-DE" sz="1600" dirty="0" err="1">
                <a:latin typeface="+mn-lt"/>
              </a:rPr>
              <a:t>simulation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differs</a:t>
            </a:r>
            <a:r>
              <a:rPr lang="de-DE" sz="1600" dirty="0">
                <a:latin typeface="+mn-lt"/>
              </a:rPr>
              <a:t> a </a:t>
            </a:r>
            <a:r>
              <a:rPr lang="de-DE" sz="1600" dirty="0" err="1">
                <a:latin typeface="+mn-lt"/>
              </a:rPr>
              <a:t>lot</a:t>
            </a:r>
            <a:r>
              <a:rPr lang="de-DE" sz="1600" dirty="0">
                <a:latin typeface="+mn-lt"/>
              </a:rPr>
              <a:t>, log </a:t>
            </a:r>
            <a:r>
              <a:rPr lang="de-DE" sz="1600" dirty="0" err="1">
                <a:latin typeface="+mn-lt"/>
              </a:rPr>
              <a:t>amplifies</a:t>
            </a:r>
            <a:endParaRPr lang="de-DE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endParaRPr lang="de-DE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6154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89BB383D-D88D-2CAE-6775-F22EA42B0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90" y="1222524"/>
            <a:ext cx="1403933" cy="32360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ABDF996-6001-7675-F7B1-F39E7ADD56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728D25C-F54B-C178-F0A5-831C0A5F32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itel 5">
            <a:extLst>
              <a:ext uri="{FF2B5EF4-FFF2-40B4-BE49-F238E27FC236}">
                <a16:creationId xmlns:a16="http://schemas.microsoft.com/office/drawing/2014/main" id="{7D579545-916B-5313-5363-16B9180DD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198863F7-4E8C-59B6-5CC4-58636E0601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684430"/>
            <a:ext cx="8508999" cy="321410"/>
          </a:xfrm>
        </p:spPr>
        <p:txBody>
          <a:bodyPr/>
          <a:lstStyle/>
          <a:p>
            <a:r>
              <a:rPr lang="de-DE" dirty="0"/>
              <a:t>Original Code – Tuning The </a:t>
            </a:r>
            <a:r>
              <a:rPr lang="de-DE" dirty="0" err="1"/>
              <a:t>Optimization</a:t>
            </a:r>
            <a:endParaRPr lang="en-US" dirty="0"/>
          </a:p>
        </p:txBody>
      </p:sp>
      <p:pic>
        <p:nvPicPr>
          <p:cNvPr id="13" name="Grafik 1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4818D999-6A82-83E9-A08F-D9991183D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26" y="1222524"/>
            <a:ext cx="4654034" cy="3236051"/>
          </a:xfrm>
          <a:prstGeom prst="rect">
            <a:avLst/>
          </a:prstGeom>
        </p:spPr>
      </p:pic>
      <p:pic>
        <p:nvPicPr>
          <p:cNvPr id="17" name="Grafik 1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2CBFC63A-2040-E9CB-CD22-9AD12E37F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084" y="1222524"/>
            <a:ext cx="2330981" cy="323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644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5F290-3900-AA99-7D60-0B2480558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2AFB7-A574-3329-AC47-A1CBEC9354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8F5EA1-EE00-9AC0-B76C-E3395E1851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E03083C1-9225-130B-637E-5FB1DAC13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3CAA5E45-B897-02FC-2651-75AF7C52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91" y="1224592"/>
            <a:ext cx="3878854" cy="1917697"/>
          </a:xfrm>
          <a:prstGeom prst="rect">
            <a:avLst/>
          </a:prstGeom>
        </p:spPr>
      </p:pic>
      <p:pic>
        <p:nvPicPr>
          <p:cNvPr id="9" name="Grafik 8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5062D827-A0E6-7D79-00C8-A78691B12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62" y="3180136"/>
            <a:ext cx="3878854" cy="1917697"/>
          </a:xfrm>
          <a:prstGeom prst="rect">
            <a:avLst/>
          </a:prstGeom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4F3E1CC0-307F-2BE9-A0C3-7BC5A063A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950211"/>
              </p:ext>
            </p:extLst>
          </p:nvPr>
        </p:nvGraphicFramePr>
        <p:xfrm>
          <a:off x="4091416" y="1463720"/>
          <a:ext cx="4899675" cy="343283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79935">
                  <a:extLst>
                    <a:ext uri="{9D8B030D-6E8A-4147-A177-3AD203B41FA5}">
                      <a16:colId xmlns:a16="http://schemas.microsoft.com/office/drawing/2014/main" val="444681823"/>
                    </a:ext>
                  </a:extLst>
                </a:gridCol>
                <a:gridCol w="979935">
                  <a:extLst>
                    <a:ext uri="{9D8B030D-6E8A-4147-A177-3AD203B41FA5}">
                      <a16:colId xmlns:a16="http://schemas.microsoft.com/office/drawing/2014/main" val="4056925457"/>
                    </a:ext>
                  </a:extLst>
                </a:gridCol>
                <a:gridCol w="979935">
                  <a:extLst>
                    <a:ext uri="{9D8B030D-6E8A-4147-A177-3AD203B41FA5}">
                      <a16:colId xmlns:a16="http://schemas.microsoft.com/office/drawing/2014/main" val="324196328"/>
                    </a:ext>
                  </a:extLst>
                </a:gridCol>
                <a:gridCol w="979935">
                  <a:extLst>
                    <a:ext uri="{9D8B030D-6E8A-4147-A177-3AD203B41FA5}">
                      <a16:colId xmlns:a16="http://schemas.microsoft.com/office/drawing/2014/main" val="665863440"/>
                    </a:ext>
                  </a:extLst>
                </a:gridCol>
                <a:gridCol w="979935">
                  <a:extLst>
                    <a:ext uri="{9D8B030D-6E8A-4147-A177-3AD203B41FA5}">
                      <a16:colId xmlns:a16="http://schemas.microsoft.com/office/drawing/2014/main" val="2297979640"/>
                    </a:ext>
                  </a:extLst>
                </a:gridCol>
              </a:tblGrid>
              <a:tr h="30833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 dirty="0">
                          <a:effectLst/>
                        </a:rPr>
                        <a:t>Parameter</a:t>
                      </a:r>
                      <a:endParaRPr lang="de-DE" sz="900" b="0" i="0" u="none" strike="noStrike" dirty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S1_Narrow_NSE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ST_Narrow_NSE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S1_Narrow_LnNSE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ST_Narrow_LnNSE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6583942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495450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snw_att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303048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snw_pmf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 dirty="0">
                          <a:effectLst/>
                        </a:rPr>
                        <a:t>0.0964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0.1563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0.0005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05547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snw_amf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0.0027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0.0508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0.0028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0.0028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482327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0.0263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0.2996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0.0022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0.0209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36802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sl0_pwp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63421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sl0_fcy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0.1948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0.5856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0.0147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0.0344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117008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sl0_bt0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0.0025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0.0139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0.0005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0.0043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3265079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0.0012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0.0007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864754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lrr_dth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0.0001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0.0008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0.0001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01815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urr_wsr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0.0001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498492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urr_ulc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-0.0011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0.0122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259066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urr_tdh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510749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urr_tdr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240720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urr_ndr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669989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urr_uct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-0.0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751457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lrr_dre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0.1825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0.3823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0.9566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0.9585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848226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lrr_lct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0.0007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775526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 dirty="0">
                          <a:effectLst/>
                        </a:rPr>
                        <a:t>SUM</a:t>
                      </a:r>
                      <a:endParaRPr lang="de-DE" sz="900" b="0" i="0" u="none" strike="noStrike" dirty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900" u="none" strike="noStrike" dirty="0">
                          <a:effectLst/>
                        </a:rPr>
                        <a:t>0,5046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900" u="none" strike="noStrike" dirty="0">
                          <a:effectLst/>
                        </a:rPr>
                        <a:t>1,5016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0,9858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900" u="none" strike="noStrike" dirty="0">
                          <a:effectLst/>
                        </a:rPr>
                        <a:t>1,0225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62889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361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0498-B4E2-A70E-967D-47C89990E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0E171-6B0A-B88D-0364-6C68F2898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004CF9-8131-A6D4-EAD5-9DF360C1A4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E95C1800-003B-94A3-016D-A75E079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13" name="Grafik 12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4E2010A6-46F1-CA7F-A76C-81B927A00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83" y="1233669"/>
            <a:ext cx="5710285" cy="339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46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16790-0B80-D6BC-2E6D-D910C18C9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C3EDA-9D31-C952-2EF2-87150F9F2D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40A398-2EFD-9C30-633E-21E98B3641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A30AC15F-4C55-A11B-95AB-B67E9D56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9" name="Grafik 8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7A4C9AA6-A7B6-DFC4-1F99-2C14585C0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2" y="1224105"/>
            <a:ext cx="6913756" cy="343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966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B53F1-86DD-A35C-F2C5-04B164A8F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C162EDFE-0ADA-91E0-1AC3-A5843422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2" y="1224105"/>
            <a:ext cx="6913756" cy="34300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233844-DF2F-7B55-EB32-12248F6960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E077B0-5BF9-0069-958E-C740130D18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C3C0C40A-27F3-EC80-4B57-44FD15260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4" name="Grafik 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D369DDA4-9553-3CD1-3FFE-6183029A2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0" y="1224105"/>
            <a:ext cx="6913758" cy="34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12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7AF55-E5A0-0430-9ACC-577C61042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0DBC2FF-440C-9331-8036-0AC9EA70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177871"/>
            <a:ext cx="8508999" cy="35084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sz="1600" b="1" u="sng" dirty="0"/>
              <a:t>Problems </a:t>
            </a:r>
            <a:r>
              <a:rPr lang="de-DE" sz="1600" b="1" u="sng" dirty="0" err="1"/>
              <a:t>which</a:t>
            </a:r>
            <a:r>
              <a:rPr lang="de-DE" sz="1600" b="1" u="sng" dirty="0"/>
              <a:t> </a:t>
            </a:r>
            <a:r>
              <a:rPr lang="de-DE" sz="1600" b="1" u="sng" dirty="0" err="1"/>
              <a:t>had</a:t>
            </a:r>
            <a:r>
              <a:rPr lang="de-DE" sz="1600" b="1" u="sng" dirty="0"/>
              <a:t> </a:t>
            </a:r>
            <a:r>
              <a:rPr lang="de-DE" sz="1600" b="1" u="sng" dirty="0" err="1"/>
              <a:t>to</a:t>
            </a:r>
            <a:r>
              <a:rPr lang="de-DE" sz="1600" b="1" u="sng" dirty="0"/>
              <a:t> </a:t>
            </a:r>
            <a:r>
              <a:rPr lang="de-DE" sz="1600" b="1" u="sng" dirty="0" err="1"/>
              <a:t>be</a:t>
            </a:r>
            <a:r>
              <a:rPr lang="de-DE" sz="1600" b="1" u="sng" dirty="0"/>
              <a:t> </a:t>
            </a:r>
            <a:r>
              <a:rPr lang="de-DE" sz="1600" b="1" u="sng" dirty="0" err="1"/>
              <a:t>overcome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shortcomings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bounds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Beaware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(e.g. SNW_ATT)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sz="1600" b="1" u="sng" dirty="0" err="1"/>
              <a:t>Conclusion</a:t>
            </a:r>
            <a:r>
              <a:rPr lang="de-DE" sz="1600" b="1" u="sng" dirty="0"/>
              <a:t> </a:t>
            </a:r>
            <a:r>
              <a:rPr lang="de-DE" sz="1600" b="1" u="sng" dirty="0" err="1"/>
              <a:t>for</a:t>
            </a:r>
            <a:r>
              <a:rPr lang="de-DE" sz="1600" b="1" u="sng" dirty="0"/>
              <a:t> </a:t>
            </a:r>
            <a:r>
              <a:rPr lang="de-DE" sz="1600" b="1" u="sng" dirty="0" err="1"/>
              <a:t>the</a:t>
            </a:r>
            <a:r>
              <a:rPr lang="de-DE" sz="1600" b="1" u="sng" dirty="0"/>
              <a:t> </a:t>
            </a:r>
            <a:r>
              <a:rPr lang="de-DE" sz="1600" b="1" u="sng" dirty="0" err="1"/>
              <a:t>next</a:t>
            </a:r>
            <a:r>
              <a:rPr lang="de-DE" sz="1600" b="1" u="sng" dirty="0"/>
              <a:t> </a:t>
            </a:r>
            <a:r>
              <a:rPr lang="de-DE" sz="1600" b="1" u="sng" dirty="0" err="1"/>
              <a:t>task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 err="1"/>
              <a:t>Assignment</a:t>
            </a:r>
            <a:r>
              <a:rPr lang="de-DE" sz="1600" dirty="0"/>
              <a:t> 1 </a:t>
            </a:r>
            <a:r>
              <a:rPr lang="de-DE" sz="1600" dirty="0" err="1"/>
              <a:t>observations</a:t>
            </a:r>
            <a:r>
              <a:rPr lang="de-DE" sz="1600" dirty="0"/>
              <a:t> </a:t>
            </a:r>
            <a:r>
              <a:rPr lang="de-DE" sz="1600" dirty="0" err="1"/>
              <a:t>were</a:t>
            </a:r>
            <a:r>
              <a:rPr lang="de-DE" sz="1600" dirty="0"/>
              <a:t> </a:t>
            </a:r>
            <a:r>
              <a:rPr lang="de-DE" sz="1600" dirty="0" err="1"/>
              <a:t>verified</a:t>
            </a:r>
            <a:endParaRPr lang="de-DE" sz="1600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URR not </a:t>
            </a:r>
            <a:r>
              <a:rPr lang="de-DE" sz="1600" dirty="0" err="1"/>
              <a:t>locally</a:t>
            </a:r>
            <a:r>
              <a:rPr lang="de-DE" sz="1600" dirty="0"/>
              <a:t> sensitive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LRR </a:t>
            </a:r>
            <a:r>
              <a:rPr lang="de-DE" sz="1600" dirty="0" err="1"/>
              <a:t>parameters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most</a:t>
            </a:r>
            <a:r>
              <a:rPr lang="de-DE" sz="1600" dirty="0"/>
              <a:t> sensitive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Soil </a:t>
            </a:r>
            <a:r>
              <a:rPr lang="de-DE" sz="1600" dirty="0" err="1"/>
              <a:t>could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rewritten</a:t>
            </a:r>
            <a:r>
              <a:rPr lang="de-DE" sz="1600" dirty="0"/>
              <a:t>, in </a:t>
            </a:r>
            <a:r>
              <a:rPr lang="de-DE" sz="1600" dirty="0" err="1"/>
              <a:t>general</a:t>
            </a:r>
            <a:r>
              <a:rPr lang="de-DE" sz="1600" dirty="0"/>
              <a:t>: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possible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rewrite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endParaRPr lang="de-DE" sz="1600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Internal variables and time </a:t>
            </a:r>
            <a:r>
              <a:rPr lang="de-DE" sz="1600" dirty="0" err="1"/>
              <a:t>series</a:t>
            </a:r>
            <a:r>
              <a:rPr lang="de-DE" sz="1600" dirty="0"/>
              <a:t> </a:t>
            </a:r>
            <a:r>
              <a:rPr lang="de-DE" sz="1600" dirty="0" err="1"/>
              <a:t>contributes</a:t>
            </a:r>
            <a:r>
              <a:rPr lang="de-DE" sz="1600" dirty="0"/>
              <a:t> a </a:t>
            </a:r>
            <a:r>
              <a:rPr lang="de-DE" sz="1600" dirty="0" err="1"/>
              <a:t>lot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sensitivity</a:t>
            </a:r>
            <a:endParaRPr lang="de-DE" sz="1600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Still </a:t>
            </a:r>
            <a:r>
              <a:rPr lang="de-DE" sz="1600" dirty="0" err="1"/>
              <a:t>missing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big</a:t>
            </a:r>
            <a:r>
              <a:rPr lang="de-DE" sz="1600" dirty="0"/>
              <a:t> </a:t>
            </a:r>
            <a:r>
              <a:rPr lang="de-DE" sz="1600" dirty="0" err="1"/>
              <a:t>picture</a:t>
            </a:r>
            <a:r>
              <a:rPr lang="de-DE" sz="1600" dirty="0"/>
              <a:t>: </a:t>
            </a:r>
            <a:r>
              <a:rPr lang="de-DE" sz="1600" dirty="0" err="1"/>
              <a:t>Varying</a:t>
            </a:r>
            <a:r>
              <a:rPr lang="de-DE" sz="1600" dirty="0"/>
              <a:t> all </a:t>
            </a:r>
            <a:r>
              <a:rPr lang="de-DE" sz="1600" dirty="0" err="1"/>
              <a:t>parameters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determine</a:t>
            </a:r>
            <a:r>
              <a:rPr lang="de-DE" sz="1600" dirty="0"/>
              <a:t> </a:t>
            </a:r>
            <a:r>
              <a:rPr lang="de-DE" sz="1600" dirty="0" err="1"/>
              <a:t>sensitvity</a:t>
            </a:r>
            <a:r>
              <a:rPr lang="de-DE" sz="1600" dirty="0"/>
              <a:t> (Global)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99A1639-CBDA-2683-B056-6EF0303494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223FE54-B010-D86C-78DD-19D27D1299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and Reflexion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A2301B56-8474-F432-3970-4C625011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93688"/>
            <a:ext cx="8509000" cy="38100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3: </a:t>
            </a:r>
            <a:r>
              <a:rPr lang="de-DE" dirty="0" err="1"/>
              <a:t>Gloabl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37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852B2-B809-1C0A-05EF-AE0869A88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4560-7F7A-AFC9-83D9-126CE2E4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 picture: Combining the 3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EA3E-56B0-0FFF-0236-762E93F7D6C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6700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30E637B-D23B-729A-CA1A-B8273FC4E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COMPARING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and global </a:t>
            </a:r>
            <a:r>
              <a:rPr lang="de-DE" dirty="0" err="1"/>
              <a:t>sensitivity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E11B6-4FE9-8F7E-4934-08A6FE0D0C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9B4C6E-2F70-C0A2-D792-9BB47722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FE5E679-B9CA-59B5-020D-BD871D8A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68BA6A2-9270-D504-1FC5-F4FFCF2EC8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1204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3792642-3FD7-D2C5-0816-03EE68A9F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Interpret </a:t>
            </a:r>
            <a:r>
              <a:rPr lang="de-DE" dirty="0" err="1"/>
              <a:t>everything</a:t>
            </a:r>
            <a:r>
              <a:rPr lang="de-DE" dirty="0"/>
              <a:t>, </a:t>
            </a:r>
            <a:r>
              <a:rPr lang="de-DE" dirty="0" err="1"/>
              <a:t>take</a:t>
            </a:r>
            <a:r>
              <a:rPr lang="de-DE" dirty="0"/>
              <a:t> e.g. 6 </a:t>
            </a:r>
            <a:r>
              <a:rPr lang="de-DE" dirty="0" err="1"/>
              <a:t>parameter</a:t>
            </a:r>
            <a:r>
              <a:rPr lang="de-DE" dirty="0"/>
              <a:t> and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together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ln</a:t>
            </a:r>
            <a:r>
              <a:rPr lang="de-DE" dirty="0"/>
              <a:t> NSE and NSE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AD718C0-5F3C-0FD6-7A24-86106BA73A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A228D5-D71D-DCBA-3EA8-CA6D93CDD0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28554A6-6DF6-F130-09D2-79B47DA9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9632AD2-760C-94D9-9F69-B648B20A2B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941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A5011-E0C9-0AB4-C01F-700E3F2BF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0FEA34-229A-B7CA-543C-FBA00A4794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EA904B6-C62B-CEB8-6691-6C55F49A2C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1" y="1393006"/>
            <a:ext cx="3855070" cy="86974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800" b="1" dirty="0"/>
              <a:t>NSE: 0.901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800" b="1" dirty="0" err="1"/>
              <a:t>Stabilizing</a:t>
            </a:r>
            <a:r>
              <a:rPr lang="de-DE" sz="1800" b="1" dirty="0"/>
              <a:t>: 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~ 100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Iterations</a:t>
            </a:r>
            <a:endParaRPr lang="de-DE" sz="1800" b="1" dirty="0"/>
          </a:p>
        </p:txBody>
      </p:sp>
      <p:pic>
        <p:nvPicPr>
          <p:cNvPr id="4" name="Grafik 3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4702026D-FC40-C3CC-4320-7DE3E9E40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19" y="2748247"/>
            <a:ext cx="4269041" cy="2101793"/>
          </a:xfrm>
          <a:prstGeom prst="rect">
            <a:avLst/>
          </a:prstGeom>
        </p:spPr>
      </p:pic>
      <p:pic>
        <p:nvPicPr>
          <p:cNvPr id="8" name="Grafik 7" descr="Ein Bild, das Text, Reihe, Diagramm, Zahl enthält.&#10;&#10;KI-generierte Inhalte können fehlerhaft sein.">
            <a:extLst>
              <a:ext uri="{FF2B5EF4-FFF2-40B4-BE49-F238E27FC236}">
                <a16:creationId xmlns:a16="http://schemas.microsoft.com/office/drawing/2014/main" id="{76C24271-9B1F-7BF7-238C-7A31CE6BB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965" y="720912"/>
            <a:ext cx="3356391" cy="2013834"/>
          </a:xfrm>
          <a:prstGeom prst="rect">
            <a:avLst/>
          </a:prstGeom>
        </p:spPr>
      </p:pic>
      <p:sp>
        <p:nvSpPr>
          <p:cNvPr id="13" name="Titel 5">
            <a:extLst>
              <a:ext uri="{FF2B5EF4-FFF2-40B4-BE49-F238E27FC236}">
                <a16:creationId xmlns:a16="http://schemas.microsoft.com/office/drawing/2014/main" id="{5BA7D603-9290-72BA-97F7-FF32BF6ED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F7C2FD7A-E277-EFCF-932C-A433BF2FF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684430"/>
            <a:ext cx="8508999" cy="321410"/>
          </a:xfrm>
        </p:spPr>
        <p:txBody>
          <a:bodyPr/>
          <a:lstStyle/>
          <a:p>
            <a:r>
              <a:rPr lang="de-DE" dirty="0"/>
              <a:t>Overall </a:t>
            </a:r>
            <a:r>
              <a:rPr lang="de-DE" dirty="0" err="1"/>
              <a:t>Result</a:t>
            </a:r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6590E7C-A70E-C9B3-F09A-5D1EBD7F8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633" y="2771228"/>
            <a:ext cx="3419462" cy="201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59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3E003-BD1F-F341-BE19-C34B5F4B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96C6C6-BEFA-C627-ABE9-C50E292DFE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FA4E0B-47CA-CAF1-9259-3D946F528B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Snow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0.000000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Snow fall/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		0.148940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			0.634415</a:t>
            </a:r>
          </a:p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0.036731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moisture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94.568525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permanent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wilting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432.979200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148.866130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	2.659653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1.728010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0.739939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ratio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0.748241</a:t>
            </a:r>
          </a:p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Percolation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upper-to-lower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0.185272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60.579322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0.143289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0.000401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0.000147</a:t>
            </a:r>
          </a:p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rate:			0.008535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Lower-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0.000024</a:t>
            </a:r>
            <a:endParaRPr lang="en-US" sz="1200" dirty="0"/>
          </a:p>
        </p:txBody>
      </p:sp>
      <p:pic>
        <p:nvPicPr>
          <p:cNvPr id="4" name="Grafik 3" descr="Ein Bild, das Text, Reihe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36AF7B8D-3B39-E7C6-E851-C89BAD019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52" y="968486"/>
            <a:ext cx="2667135" cy="4023421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2C2D274C-4A5D-66B0-72F8-72AD95AD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751B62DB-A9E6-E963-A233-72730CCABC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684430"/>
            <a:ext cx="8508999" cy="321410"/>
          </a:xfrm>
        </p:spPr>
        <p:txBody>
          <a:bodyPr/>
          <a:lstStyle/>
          <a:p>
            <a:r>
              <a:rPr lang="en-US" dirty="0"/>
              <a:t>Detailed Parameters and internal variables</a:t>
            </a:r>
          </a:p>
        </p:txBody>
      </p:sp>
    </p:spTree>
    <p:extLst>
      <p:ext uri="{BB962C8B-B14F-4D97-AF65-F5344CB8AC3E}">
        <p14:creationId xmlns:p14="http://schemas.microsoft.com/office/powerpoint/2010/main" val="169138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23F59-7A3A-D3F8-8F03-26F1DB1F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ACB989-5E17-5864-60FD-1A11C3F71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C490181-C45E-9DD0-88E6-60A4450B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63F771F-6C73-17BA-01D4-6FB8882E64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Snow Module – SNW_ATT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9E96B9-1022-0CB6-C8D9-3469A6022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48" y="1854030"/>
            <a:ext cx="2497484" cy="2493244"/>
          </a:xfrm>
          <a:prstGeom prst="rect">
            <a:avLst/>
          </a:prstGeom>
        </p:spPr>
      </p:pic>
      <p:pic>
        <p:nvPicPr>
          <p:cNvPr id="13" name="Grafik 12" descr="Ein Bild, das Text, Diagramm, Screenshot, Karte enthält.&#10;&#10;KI-generierte Inhalte können fehlerhaft sein.">
            <a:extLst>
              <a:ext uri="{FF2B5EF4-FFF2-40B4-BE49-F238E27FC236}">
                <a16:creationId xmlns:a16="http://schemas.microsoft.com/office/drawing/2014/main" id="{DDF9D60B-B7D8-A5B8-4B00-A1352C4D5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244" y="1854030"/>
            <a:ext cx="2865125" cy="2546778"/>
          </a:xfrm>
          <a:prstGeom prst="rect">
            <a:avLst/>
          </a:prstGeom>
        </p:spPr>
      </p:pic>
      <p:pic>
        <p:nvPicPr>
          <p:cNvPr id="16" name="Grafik 15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BF9FE12E-495D-BA15-430E-674C86A5FE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7" b="64446"/>
          <a:stretch>
            <a:fillRect/>
          </a:stretch>
        </p:blipFill>
        <p:spPr>
          <a:xfrm>
            <a:off x="5704803" y="2294258"/>
            <a:ext cx="3439197" cy="19498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97532E1-E1C7-E10F-C10B-28D1303A10CD}"/>
              </a:ext>
            </a:extLst>
          </p:cNvPr>
          <p:cNvSpPr txBox="1"/>
          <p:nvPr/>
        </p:nvSpPr>
        <p:spPr>
          <a:xfrm>
            <a:off x="914400" y="4400808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8878483-D740-A563-C9EB-FE5637923346}"/>
              </a:ext>
            </a:extLst>
          </p:cNvPr>
          <p:cNvSpPr txBox="1"/>
          <p:nvPr/>
        </p:nvSpPr>
        <p:spPr>
          <a:xfrm>
            <a:off x="3779003" y="4400808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9170DB5-2DCE-1B91-7A01-CCA3A5800BA1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Threshold </a:t>
            </a:r>
            <a:r>
              <a:rPr lang="de-DE" sz="1400" dirty="0" err="1">
                <a:latin typeface="+mn-lt"/>
              </a:rPr>
              <a:t>Temperature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turns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the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snow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module</a:t>
            </a:r>
            <a:r>
              <a:rPr lang="de-DE" sz="1400" dirty="0">
                <a:latin typeface="+mn-lt"/>
              </a:rPr>
              <a:t> on and off, i.e. </a:t>
            </a:r>
            <a:r>
              <a:rPr lang="de-DE" sz="1400" dirty="0" err="1">
                <a:latin typeface="+mn-lt"/>
              </a:rPr>
              <a:t>it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controls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if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melt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occurs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or</a:t>
            </a:r>
            <a:r>
              <a:rPr lang="de-DE" sz="1400" dirty="0">
                <a:latin typeface="+mn-lt"/>
              </a:rPr>
              <a:t> not</a:t>
            </a:r>
          </a:p>
        </p:txBody>
      </p:sp>
    </p:spTree>
    <p:extLst>
      <p:ext uri="{BB962C8B-B14F-4D97-AF65-F5344CB8AC3E}">
        <p14:creationId xmlns:p14="http://schemas.microsoft.com/office/powerpoint/2010/main" val="3834075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B3D12-CB12-27A3-64A9-6C0A2D8BC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20A243-F861-31B4-AE13-72988F5125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F63BEF7-C5FA-54FC-4204-7298CB68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12DD9B9-1111-C466-33B1-8B28858435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Snow Module – SNW_AMF</a:t>
            </a:r>
            <a:endParaRPr lang="en-US" dirty="0"/>
          </a:p>
        </p:txBody>
      </p:sp>
      <p:pic>
        <p:nvPicPr>
          <p:cNvPr id="16" name="Grafik 15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F1F4773E-0DA3-0AFD-AC60-9FAD8F3CF5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" b="64446"/>
          <a:stretch>
            <a:fillRect/>
          </a:stretch>
        </p:blipFill>
        <p:spPr>
          <a:xfrm>
            <a:off x="5704803" y="2384244"/>
            <a:ext cx="3439197" cy="19498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1E1034D-CFD1-91C4-4F91-69A1E03E5554}"/>
              </a:ext>
            </a:extLst>
          </p:cNvPr>
          <p:cNvSpPr txBox="1"/>
          <p:nvPr/>
        </p:nvSpPr>
        <p:spPr>
          <a:xfrm>
            <a:off x="95596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71EFD7E-EF9A-CFF8-C8C5-7273EB1BF613}"/>
              </a:ext>
            </a:extLst>
          </p:cNvPr>
          <p:cNvSpPr txBox="1"/>
          <p:nvPr/>
        </p:nvSpPr>
        <p:spPr>
          <a:xfrm>
            <a:off x="3779002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E9557B2-F859-36B5-FFAE-C88C36FF417F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Air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Melt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(AMF)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contributes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endParaRPr lang="de-DE" sz="1400" dirty="0">
              <a:latin typeface="+mn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340A6E-7BFC-5FF6-883E-28E1AC8C1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536" y="1700521"/>
            <a:ext cx="4008791" cy="4650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6B29D81-3406-1093-9677-52C5DF1A2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97" y="2136198"/>
            <a:ext cx="2418658" cy="241455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6778A7-C2CC-7E6E-6D3D-1ACE788A0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967" y="2282831"/>
            <a:ext cx="2660691" cy="219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17792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le 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4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5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6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7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 (5)</Template>
  <TotalTime>0</TotalTime>
  <Words>2427</Words>
  <Application>Microsoft Office PowerPoint</Application>
  <PresentationFormat>Bildschirmpräsentation (16:9)</PresentationFormat>
  <Paragraphs>716</Paragraphs>
  <Slides>57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57</vt:i4>
      </vt:variant>
    </vt:vector>
  </HeadingPairs>
  <TitlesOfParts>
    <vt:vector size="72" baseType="lpstr">
      <vt:lpstr>Arial</vt:lpstr>
      <vt:lpstr>Calibri</vt:lpstr>
      <vt:lpstr>Cambria Math</vt:lpstr>
      <vt:lpstr>Consolas</vt:lpstr>
      <vt:lpstr>Courier New</vt:lpstr>
      <vt:lpstr>Helvetica</vt:lpstr>
      <vt:lpstr>Symbol</vt:lpstr>
      <vt:lpstr>Wingdings</vt:lpstr>
      <vt:lpstr>Titel 1</vt:lpstr>
      <vt:lpstr>Title Blank</vt:lpstr>
      <vt:lpstr>Titel 2</vt:lpstr>
      <vt:lpstr>Titel 3</vt:lpstr>
      <vt:lpstr>Inhalt</vt:lpstr>
      <vt:lpstr>Kapiteltrenner blau</vt:lpstr>
      <vt:lpstr>Kapiteltrenner schwarz</vt:lpstr>
      <vt:lpstr>Mathematical Methods of Uncertainty Quantification in Hydrology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1: Parameter Optimization</vt:lpstr>
      <vt:lpstr>Assignment 2: Local Sensitivity Analysis</vt:lpstr>
      <vt:lpstr>Assignment 2: Local Sensitivity Analysis</vt:lpstr>
      <vt:lpstr>Assignment 2: Local Sensitivity Analysis</vt:lpstr>
      <vt:lpstr>Assignemnt 2: Local Sensitivity Analysis</vt:lpstr>
      <vt:lpstr>Assignement 2: Local Sensitivity Analysis</vt:lpstr>
      <vt:lpstr>Assignment 2: Local Sensitivity Analysis</vt:lpstr>
      <vt:lpstr>Assignment 2: Local Sensitivity Analysis</vt:lpstr>
      <vt:lpstr>Assignment 2: Local Sensitivity Analysis</vt:lpstr>
      <vt:lpstr>Assignment 2: Local Sensitivity Analysis</vt:lpstr>
      <vt:lpstr>Assignment 2 : Local Sensitivity Analysis</vt:lpstr>
      <vt:lpstr>Assignment 2 : Local Sensitivity Analysis</vt:lpstr>
      <vt:lpstr>Trying to make a sensitive parameter not sensitive</vt:lpstr>
      <vt:lpstr>Trying to make a sensitive parameter not sensitive</vt:lpstr>
      <vt:lpstr>Assignment 2 : Local Sensitivity Analysis</vt:lpstr>
      <vt:lpstr>Assignment 2 : Local Sensitivity Analysis</vt:lpstr>
      <vt:lpstr>Assignment 2 :Local Sensitivity Analysis</vt:lpstr>
      <vt:lpstr>Assignment 2 :Local Sensitivity Analysis</vt:lpstr>
      <vt:lpstr>Assignment 2 : Local Sensitivity Analysis</vt:lpstr>
      <vt:lpstr>Assignement 2: Local Sensitivity Analysis</vt:lpstr>
      <vt:lpstr>Assignemnt 2: Local Sensitivity Analysis</vt:lpstr>
      <vt:lpstr>Assignment 2: Local Sensitivity Analysis</vt:lpstr>
      <vt:lpstr>Assignment 3: Global Sensitivity Analysis</vt:lpstr>
      <vt:lpstr>Assignment 3: Global Sensitivity Analysis</vt:lpstr>
      <vt:lpstr>Assignment 3: Global Sensitivity Analysis</vt:lpstr>
      <vt:lpstr>Assignment 3: Global Sensitivity Analysis</vt:lpstr>
      <vt:lpstr>Assignemnt 3: Global Sensitivity Analysis</vt:lpstr>
      <vt:lpstr>Assignment 3: Global Sensitivity Analysis</vt:lpstr>
      <vt:lpstr>Global Sensitivity Analysis</vt:lpstr>
      <vt:lpstr>Assignment 3: Global Sensitivity Analysis</vt:lpstr>
      <vt:lpstr>Assignment 3: Global Sensitivity Analysis</vt:lpstr>
      <vt:lpstr>Global Sensitivity Analysis</vt:lpstr>
      <vt:lpstr>Global Sensitivity Analysis</vt:lpstr>
      <vt:lpstr>Global Sensitivity Analysis</vt:lpstr>
      <vt:lpstr>Global Sensitivity Analysis</vt:lpstr>
      <vt:lpstr>Assignment 3: Gloabl Sensitivity Analysis</vt:lpstr>
      <vt:lpstr>Big picture: Combining the 3 assignments</vt:lpstr>
      <vt:lpstr>PowerPoint-Präsentation</vt:lpstr>
      <vt:lpstr>PowerPoint-Präsentation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Tian</dc:creator>
  <cp:lastModifiedBy>Adrien Thébault</cp:lastModifiedBy>
  <cp:revision>42</cp:revision>
  <cp:lastPrinted>2015-07-30T14:04:45Z</cp:lastPrinted>
  <dcterms:created xsi:type="dcterms:W3CDTF">2020-10-03T23:03:33Z</dcterms:created>
  <dcterms:modified xsi:type="dcterms:W3CDTF">2025-12-18T12:38:05Z</dcterms:modified>
</cp:coreProperties>
</file>